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5143500" cx="9144000"/>
  <p:notesSz cx="6858000" cy="9144000"/>
  <p:embeddedFontLst>
    <p:embeddedFont>
      <p:font typeface="Economica"/>
      <p:regular r:id="rId21"/>
      <p:bold r:id="rId22"/>
      <p:italic r:id="rId23"/>
      <p:boldItalic r:id="rId24"/>
    </p:embeddedFont>
    <p:embeddedFont>
      <p:font typeface="Open Sans"/>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Economica-bold.fntdata"/><Relationship Id="rId21" Type="http://schemas.openxmlformats.org/officeDocument/2006/relationships/font" Target="fonts/Economica-regular.fntdata"/><Relationship Id="rId24" Type="http://schemas.openxmlformats.org/officeDocument/2006/relationships/font" Target="fonts/Economica-boldItalic.fntdata"/><Relationship Id="rId23" Type="http://schemas.openxmlformats.org/officeDocument/2006/relationships/font" Target="fonts/Economica-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OpenSans-bold.fntdata"/><Relationship Id="rId25" Type="http://schemas.openxmlformats.org/officeDocument/2006/relationships/font" Target="fonts/OpenSans-regular.fntdata"/><Relationship Id="rId28" Type="http://schemas.openxmlformats.org/officeDocument/2006/relationships/font" Target="fonts/OpenSans-boldItalic.fntdata"/><Relationship Id="rId27" Type="http://schemas.openxmlformats.org/officeDocument/2006/relationships/font" Target="fonts/OpenSa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22f3bf2e58cec92e_1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22f3bf2e58cec92e_1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22f3bf2e58cec92e_1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22f3bf2e58cec92e_1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22f3bf2e58cec92e_1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22f3bf2e58cec92e_1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22f3bf2e58cec92e_1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22f3bf2e58cec92e_1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22f3bf2e58cec92e_1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22f3bf2e58cec92e_1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22f3bf2e58cec92e_1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22f3bf2e58cec92e_1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22f3bf2e58cec92e_1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22f3bf2e58cec92e_1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22f3bf2e58cec92e_1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22f3bf2e58cec92e_1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22f3bf2e58cec92e_1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22f3bf2e58cec92e_1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22f3bf2e58cec92e_1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22f3bf2e58cec92e_1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22f3bf2e58cec92e_1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22f3bf2e58cec92e_1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22f3bf2e58cec92e_1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22f3bf2e58cec92e_1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22f3bf2e58cec92e_1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22f3bf2e58cec92e_1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22f3bf2e58cec92e_1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22f3bf2e58cec92e_1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2744013" y="756700"/>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1" name="Google Shape;11;p2"/>
          <p:cNvSpPr/>
          <p:nvPr/>
        </p:nvSpPr>
        <p:spPr>
          <a:xfrm rot="10800000">
            <a:off x="5318350" y="32667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2" name="Google Shape;12;p2"/>
          <p:cNvSpPr txBox="1"/>
          <p:nvPr>
            <p:ph type="ctrTitle"/>
          </p:nvPr>
        </p:nvSpPr>
        <p:spPr>
          <a:xfrm>
            <a:off x="3044700" y="1444255"/>
            <a:ext cx="3054600" cy="15372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3" name="Google Shape;13;p2"/>
          <p:cNvSpPr txBox="1"/>
          <p:nvPr>
            <p:ph idx="1" type="subTitle"/>
          </p:nvPr>
        </p:nvSpPr>
        <p:spPr>
          <a:xfrm>
            <a:off x="3044700" y="3116580"/>
            <a:ext cx="3054600" cy="7014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1" name="Shape 51"/>
        <p:cNvGrpSpPr/>
        <p:nvPr/>
      </p:nvGrpSpPr>
      <p:grpSpPr>
        <a:xfrm>
          <a:off x="0" y="0"/>
          <a:ext cx="0" cy="0"/>
          <a:chOff x="0" y="0"/>
          <a:chExt cx="0" cy="0"/>
        </a:xfrm>
      </p:grpSpPr>
      <p:sp>
        <p:nvSpPr>
          <p:cNvPr id="52" name="Google Shape;52;p11"/>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11"/>
          <p:cNvSpPr txBox="1"/>
          <p:nvPr>
            <p:ph hasCustomPrompt="1" type="title"/>
          </p:nvPr>
        </p:nvSpPr>
        <p:spPr>
          <a:xfrm>
            <a:off x="311700" y="957125"/>
            <a:ext cx="8520600" cy="21288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4" name="Google Shape;54;p11"/>
          <p:cNvSpPr txBox="1"/>
          <p:nvPr>
            <p:ph idx="1" type="body"/>
          </p:nvPr>
        </p:nvSpPr>
        <p:spPr>
          <a:xfrm>
            <a:off x="311700" y="3162000"/>
            <a:ext cx="8520600" cy="10716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5" name="Google Shape;55;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6" name="Shape 56"/>
        <p:cNvGrpSpPr/>
        <p:nvPr/>
      </p:nvGrpSpPr>
      <p:grpSpPr>
        <a:xfrm>
          <a:off x="0" y="0"/>
          <a:ext cx="0" cy="0"/>
          <a:chOff x="0" y="0"/>
          <a:chExt cx="0" cy="0"/>
        </a:xfrm>
      </p:grpSpPr>
      <p:sp>
        <p:nvSpPr>
          <p:cNvPr id="57" name="Google Shape;57;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p:nvPr/>
        </p:nvSpPr>
        <p:spPr>
          <a:xfrm flipH="1">
            <a:off x="7595938" y="4602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7" name="Google Shape;17;p3"/>
          <p:cNvSpPr/>
          <p:nvPr/>
        </p:nvSpPr>
        <p:spPr>
          <a:xfrm flipH="1" rot="10800000">
            <a:off x="466425" y="35583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8" name="Google Shape;18;p3"/>
          <p:cNvSpPr txBox="1"/>
          <p:nvPr>
            <p:ph type="title"/>
          </p:nvPr>
        </p:nvSpPr>
        <p:spPr>
          <a:xfrm>
            <a:off x="773700" y="1806450"/>
            <a:ext cx="7596600" cy="1530600"/>
          </a:xfrm>
          <a:prstGeom prst="rect">
            <a:avLst/>
          </a:prstGeom>
        </p:spPr>
        <p:txBody>
          <a:bodyPr anchorCtr="0" anchor="ctr" bIns="91425" lIns="91425" spcFirstLastPara="1" rIns="91425" wrap="square" tIns="91425">
            <a:no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9" name="Google Shape;19;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sp>
        <p:nvSpPr>
          <p:cNvPr id="21" name="Google Shape;21;p4"/>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Google Shape;23;p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Google Shape;24;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5" name="Shape 25"/>
        <p:cNvGrpSpPr/>
        <p:nvPr/>
      </p:nvGrpSpPr>
      <p:grpSpPr>
        <a:xfrm>
          <a:off x="0" y="0"/>
          <a:ext cx="0" cy="0"/>
          <a:chOff x="0" y="0"/>
          <a:chExt cx="0" cy="0"/>
        </a:xfrm>
      </p:grpSpPr>
      <p:sp>
        <p:nvSpPr>
          <p:cNvPr id="26" name="Google Shape;26;p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7" name="Google Shape;27;p5"/>
          <p:cNvSpPr txBox="1"/>
          <p:nvPr>
            <p:ph idx="1" type="body"/>
          </p:nvPr>
        </p:nvSpPr>
        <p:spPr>
          <a:xfrm>
            <a:off x="311700" y="1225225"/>
            <a:ext cx="3999900" cy="3354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8" name="Google Shape;28;p5"/>
          <p:cNvSpPr txBox="1"/>
          <p:nvPr>
            <p:ph idx="2" type="body"/>
          </p:nvPr>
        </p:nvSpPr>
        <p:spPr>
          <a:xfrm>
            <a:off x="4832400" y="1225225"/>
            <a:ext cx="3999900" cy="3354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Google Shape;29;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0" name="Shape 30"/>
        <p:cNvGrpSpPr/>
        <p:nvPr/>
      </p:nvGrpSpPr>
      <p:grpSpPr>
        <a:xfrm>
          <a:off x="0" y="0"/>
          <a:ext cx="0" cy="0"/>
          <a:chOff x="0" y="0"/>
          <a:chExt cx="0" cy="0"/>
        </a:xfrm>
      </p:grpSpPr>
      <p:sp>
        <p:nvSpPr>
          <p:cNvPr id="31" name="Google Shape;31;p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32" name="Google Shape;32;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3" name="Shape 33"/>
        <p:cNvGrpSpPr/>
        <p:nvPr/>
      </p:nvGrpSpPr>
      <p:grpSpPr>
        <a:xfrm>
          <a:off x="0" y="0"/>
          <a:ext cx="0" cy="0"/>
          <a:chOff x="0" y="0"/>
          <a:chExt cx="0" cy="0"/>
        </a:xfrm>
      </p:grpSpPr>
      <p:sp>
        <p:nvSpPr>
          <p:cNvPr id="34" name="Google Shape;34;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5" name="Google Shape;35;p7"/>
          <p:cNvSpPr txBox="1"/>
          <p:nvPr>
            <p:ph idx="1" type="body"/>
          </p:nvPr>
        </p:nvSpPr>
        <p:spPr>
          <a:xfrm>
            <a:off x="311700" y="1399400"/>
            <a:ext cx="2808000" cy="27849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6" name="Google Shape;36;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7" name="Shape 37"/>
        <p:cNvGrpSpPr/>
        <p:nvPr/>
      </p:nvGrpSpPr>
      <p:grpSpPr>
        <a:xfrm>
          <a:off x="0" y="0"/>
          <a:ext cx="0" cy="0"/>
          <a:chOff x="0" y="0"/>
          <a:chExt cx="0" cy="0"/>
        </a:xfrm>
      </p:grpSpPr>
      <p:sp>
        <p:nvSpPr>
          <p:cNvPr id="38" name="Google Shape;38;p8"/>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8"/>
          <p:cNvSpPr txBox="1"/>
          <p:nvPr>
            <p:ph type="title"/>
          </p:nvPr>
        </p:nvSpPr>
        <p:spPr>
          <a:xfrm>
            <a:off x="490250" y="450150"/>
            <a:ext cx="5878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0" name="Google Shape;40;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1" name="Shape 41"/>
        <p:cNvGrpSpPr/>
        <p:nvPr/>
      </p:nvGrpSpPr>
      <p:grpSpPr>
        <a:xfrm>
          <a:off x="0" y="0"/>
          <a:ext cx="0" cy="0"/>
          <a:chOff x="0" y="0"/>
          <a:chExt cx="0" cy="0"/>
        </a:xfrm>
      </p:grpSpPr>
      <p:sp>
        <p:nvSpPr>
          <p:cNvPr id="42" name="Google Shape;42;p9"/>
          <p:cNvSpPr/>
          <p:nvPr/>
        </p:nvSpPr>
        <p:spPr>
          <a:xfrm>
            <a:off x="4572000" y="-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3" name="Google Shape;43;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4" name="Google Shape;44;p9"/>
          <p:cNvSpPr txBox="1"/>
          <p:nvPr>
            <p:ph type="title"/>
          </p:nvPr>
        </p:nvSpPr>
        <p:spPr>
          <a:xfrm>
            <a:off x="265500" y="929275"/>
            <a:ext cx="4045200" cy="1786200"/>
          </a:xfrm>
          <a:prstGeom prst="rect">
            <a:avLst/>
          </a:prstGeom>
        </p:spPr>
        <p:txBody>
          <a:bodyPr anchorCtr="0" anchor="b" bIns="91425" lIns="91425" spcFirstLastPara="1" rIns="91425" wrap="square" tIns="91425">
            <a:noAutofit/>
          </a:bodyPr>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p:txBody>
      </p:sp>
      <p:sp>
        <p:nvSpPr>
          <p:cNvPr id="45" name="Google Shape;45;p9"/>
          <p:cNvSpPr txBox="1"/>
          <p:nvPr>
            <p:ph idx="1" type="subTitle"/>
          </p:nvPr>
        </p:nvSpPr>
        <p:spPr>
          <a:xfrm>
            <a:off x="265500" y="2769001"/>
            <a:ext cx="4045200" cy="1574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p:txBody>
      </p:sp>
      <p:sp>
        <p:nvSpPr>
          <p:cNvPr id="46" name="Google Shape;46;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7" name="Google Shape;47;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8" name="Shape 48"/>
        <p:cNvGrpSpPr/>
        <p:nvPr/>
      </p:nvGrpSpPr>
      <p:grpSpPr>
        <a:xfrm>
          <a:off x="0" y="0"/>
          <a:ext cx="0" cy="0"/>
          <a:chOff x="0" y="0"/>
          <a:chExt cx="0" cy="0"/>
        </a:xfrm>
      </p:grpSpPr>
      <p:sp>
        <p:nvSpPr>
          <p:cNvPr id="49" name="Google Shape;49;p10"/>
          <p:cNvSpPr txBox="1"/>
          <p:nvPr>
            <p:ph idx="1" type="body"/>
          </p:nvPr>
        </p:nvSpPr>
        <p:spPr>
          <a:xfrm>
            <a:off x="319500" y="4218925"/>
            <a:ext cx="5998800" cy="598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p:txBody>
      </p:sp>
      <p:sp>
        <p:nvSpPr>
          <p:cNvPr id="50" name="Google Shape;50;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lux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noAutofit/>
          </a:bodyPr>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p:txBody>
      </p:sp>
      <p:sp>
        <p:nvSpPr>
          <p:cNvPr id="7" name="Google Shape;7;p1"/>
          <p:cNvSpPr txBox="1"/>
          <p:nvPr>
            <p:ph idx="1" type="body"/>
          </p:nvPr>
        </p:nvSpPr>
        <p:spPr>
          <a:xfrm>
            <a:off x="311700" y="1225225"/>
            <a:ext cx="8520600" cy="3354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indent="-317500" lvl="1" marL="914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indent="-317500" lvl="2" marL="1371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indent="-317500" lvl="3" marL="18288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indent="-317500" lvl="4" marL="22860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indent="-317500" lvl="5" marL="27432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indent="-317500" lvl="6" marL="3200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indent="-317500" lvl="7" marL="3657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indent="-317500" lvl="8" marL="4114800">
              <a:lnSpc>
                <a:spcPct val="115000"/>
              </a:lnSpc>
              <a:spcBef>
                <a:spcPts val="1600"/>
              </a:spcBef>
              <a:spcAft>
                <a:spcPts val="1600"/>
              </a:spcAft>
              <a:buClr>
                <a:schemeClr val="dk1"/>
              </a:buClr>
              <a:buSzPts val="1400"/>
              <a:buFont typeface="Open Sans"/>
              <a:buChar char="■"/>
              <a:defRPr>
                <a:solidFill>
                  <a:schemeClr val="dk1"/>
                </a:solidFill>
                <a:latin typeface="Open Sans"/>
                <a:ea typeface="Open Sans"/>
                <a:cs typeface="Open Sans"/>
                <a:sym typeface="Open Sans"/>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https://youtu.be/LanCLS_hIo4"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hyperlink" Target="https://youtu.be/LanCLS_hIo4"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hyperlink" Target="https://youtu.be/savCAd6RyPI"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hyperlink" Target="https://youtu.be/ZgGYp41bGx8"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s://youtu.be/lFcSrYw-ARY"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youtu.be/maezrqgQVp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youtu.be/yXzLL91NsM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youtu.be/S1bhQ3M5mtw" TargetMode="External"/><Relationship Id="rId4" Type="http://schemas.openxmlformats.org/officeDocument/2006/relationships/hyperlink" Target="https://youtu.be/W0DM5lcj6mw"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youtu.be/BxDiQhNO780"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s://youtu.be/QBl_8qy6UvQ"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3"/>
          <p:cNvSpPr txBox="1"/>
          <p:nvPr>
            <p:ph type="ctrTitle"/>
          </p:nvPr>
        </p:nvSpPr>
        <p:spPr>
          <a:xfrm>
            <a:off x="3044700" y="918433"/>
            <a:ext cx="3054600" cy="15372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Music assembly </a:t>
            </a:r>
            <a:endParaRPr/>
          </a:p>
        </p:txBody>
      </p:sp>
      <p:sp>
        <p:nvSpPr>
          <p:cNvPr id="63" name="Google Shape;63;p13"/>
          <p:cNvSpPr txBox="1"/>
          <p:nvPr>
            <p:ph idx="1" type="subTitle"/>
          </p:nvPr>
        </p:nvSpPr>
        <p:spPr>
          <a:xfrm>
            <a:off x="3044700" y="3116580"/>
            <a:ext cx="3054600" cy="701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Made by music leaders 🎶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Reggae music</a:t>
            </a:r>
            <a:endParaRPr/>
          </a:p>
        </p:txBody>
      </p:sp>
      <p:sp>
        <p:nvSpPr>
          <p:cNvPr id="115" name="Google Shape;115;p2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type of music is slow and calm. Bob Marley is a famous Jamaican reggae sing</a:t>
            </a:r>
            <a:r>
              <a:rPr lang="en"/>
              <a:t>er. He is known all over the world by many people. Reggae originated from the Caribbean. </a:t>
            </a:r>
            <a:endParaRPr/>
          </a:p>
          <a:p>
            <a:pPr indent="0" lvl="0" marL="0" rtl="0" algn="l">
              <a:spcBef>
                <a:spcPts val="1600"/>
              </a:spcBef>
              <a:spcAft>
                <a:spcPts val="0"/>
              </a:spcAft>
              <a:buNone/>
            </a:pPr>
            <a:r>
              <a:rPr lang="en"/>
              <a:t>Here is some reggae music by Bob Marley...</a:t>
            </a:r>
            <a:endParaRPr/>
          </a:p>
          <a:p>
            <a:pPr indent="0" lvl="0" marL="0" rtl="0" algn="l">
              <a:spcBef>
                <a:spcPts val="1600"/>
              </a:spcBef>
              <a:spcAft>
                <a:spcPts val="1600"/>
              </a:spcAft>
              <a:buNone/>
            </a:pPr>
            <a:r>
              <a:rPr lang="en" u="sng">
                <a:solidFill>
                  <a:schemeClr val="hlink"/>
                </a:solidFill>
                <a:hlinkClick r:id="rId3"/>
              </a:rPr>
              <a:t>https://youtu.be/LanCLS_hIo4</a:t>
            </a:r>
            <a:r>
              <a:rPr lang="en"/>
              <a:t>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Country music</a:t>
            </a:r>
            <a:endParaRPr/>
          </a:p>
        </p:txBody>
      </p:sp>
      <p:sp>
        <p:nvSpPr>
          <p:cNvPr id="121" name="Google Shape;121;p2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Count</a:t>
            </a:r>
            <a:r>
              <a:rPr lang="en"/>
              <a:t>ry </a:t>
            </a:r>
            <a:r>
              <a:rPr lang="en"/>
              <a:t>music is fast but calming and quite jumpy. A popular instrument that people use when playing Country music is the banjo. It looks sim</a:t>
            </a:r>
            <a:r>
              <a:rPr lang="en"/>
              <a:t>ilar to a guitar but it is more circular. </a:t>
            </a:r>
            <a:endParaRPr/>
          </a:p>
          <a:p>
            <a:pPr indent="0" lvl="0" marL="0" rtl="0" algn="l">
              <a:spcBef>
                <a:spcPts val="1600"/>
              </a:spcBef>
              <a:spcAft>
                <a:spcPts val="0"/>
              </a:spcAft>
              <a:buNone/>
            </a:pPr>
            <a:r>
              <a:rPr lang="en"/>
              <a:t>Here is some Country music…</a:t>
            </a:r>
            <a:endParaRPr/>
          </a:p>
          <a:p>
            <a:pPr indent="0" lvl="0" marL="0" rtl="0" algn="l">
              <a:spcBef>
                <a:spcPts val="1600"/>
              </a:spcBef>
              <a:spcAft>
                <a:spcPts val="1600"/>
              </a:spcAft>
              <a:buNone/>
            </a:pPr>
            <a:r>
              <a:rPr lang="en" u="sng">
                <a:solidFill>
                  <a:schemeClr val="hlink"/>
                </a:solidFill>
                <a:hlinkClick r:id="rId3"/>
              </a:rPr>
              <a:t>https://youtu.be/LanCLS_hIo4</a:t>
            </a:r>
            <a:r>
              <a:rPr lang="en"/>
              <a:t>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4"/>
          <p:cNvSpPr txBox="1"/>
          <p:nvPr>
            <p:ph type="title"/>
          </p:nvPr>
        </p:nvSpPr>
        <p:spPr>
          <a:xfrm>
            <a:off x="773700" y="1806450"/>
            <a:ext cx="7596600" cy="15306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Unusual music</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Bird song</a:t>
            </a:r>
            <a:endParaRPr/>
          </a:p>
        </p:txBody>
      </p:sp>
      <p:sp>
        <p:nvSpPr>
          <p:cNvPr id="132" name="Google Shape;132;p2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Just because we don't hear birds sin</a:t>
            </a:r>
            <a:r>
              <a:rPr lang="en"/>
              <a:t>ging in on of the human languages, does not mean that they do not sing. Birds may sing when they are mating or are lost from their flock.</a:t>
            </a:r>
            <a:endParaRPr/>
          </a:p>
          <a:p>
            <a:pPr indent="0" lvl="0" marL="0" rtl="0" algn="l">
              <a:spcBef>
                <a:spcPts val="1600"/>
              </a:spcBef>
              <a:spcAft>
                <a:spcPts val="0"/>
              </a:spcAft>
              <a:buNone/>
            </a:pPr>
            <a:r>
              <a:rPr lang="en"/>
              <a:t>Here is some bird music…</a:t>
            </a:r>
            <a:endParaRPr/>
          </a:p>
          <a:p>
            <a:pPr indent="0" lvl="0" marL="0" rtl="0" algn="l">
              <a:spcBef>
                <a:spcPts val="1600"/>
              </a:spcBef>
              <a:spcAft>
                <a:spcPts val="1600"/>
              </a:spcAft>
              <a:buNone/>
            </a:pPr>
            <a:r>
              <a:rPr lang="en"/>
              <a:t>https://youtu.be/rYoZgpAEkFs</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2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Whale song </a:t>
            </a:r>
            <a:endParaRPr/>
          </a:p>
        </p:txBody>
      </p:sp>
      <p:sp>
        <p:nvSpPr>
          <p:cNvPr id="138" name="Google Shape;138;p2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Whale song is a type of song that </a:t>
            </a:r>
            <a:r>
              <a:rPr lang="en"/>
              <a:t>Whales use in many ways like again mating or if a baby Whale gets separated from its mother they use Whale song to help them find each other.</a:t>
            </a:r>
            <a:endParaRPr/>
          </a:p>
          <a:p>
            <a:pPr indent="0" lvl="0" marL="0" rtl="0" algn="l">
              <a:spcBef>
                <a:spcPts val="1600"/>
              </a:spcBef>
              <a:spcAft>
                <a:spcPts val="0"/>
              </a:spcAft>
              <a:buNone/>
            </a:pPr>
            <a:r>
              <a:rPr lang="en"/>
              <a:t>Here is some Whale song…</a:t>
            </a:r>
            <a:endParaRPr/>
          </a:p>
          <a:p>
            <a:pPr indent="0" lvl="0" marL="0" rtl="0" algn="l">
              <a:spcBef>
                <a:spcPts val="1600"/>
              </a:spcBef>
              <a:spcAft>
                <a:spcPts val="1600"/>
              </a:spcAft>
              <a:buNone/>
            </a:pPr>
            <a:r>
              <a:rPr lang="en" u="sng">
                <a:solidFill>
                  <a:schemeClr val="hlink"/>
                </a:solidFill>
                <a:hlinkClick r:id="rId3"/>
              </a:rPr>
              <a:t>https://youtu.be/savCAd6RyPI</a:t>
            </a:r>
            <a:r>
              <a:rPr lang="en"/>
              <a:t>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2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Dolphin song</a:t>
            </a:r>
            <a:endParaRPr/>
          </a:p>
        </p:txBody>
      </p:sp>
      <p:sp>
        <p:nvSpPr>
          <p:cNvPr id="144" name="Google Shape;144;p27"/>
          <p:cNvSpPr txBox="1"/>
          <p:nvPr>
            <p:ph idx="1" type="body"/>
          </p:nvPr>
        </p:nvSpPr>
        <p:spPr>
          <a:xfrm>
            <a:off x="311700" y="1284050"/>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Dolphin song is similar to </a:t>
            </a:r>
            <a:r>
              <a:rPr lang="en"/>
              <a:t>Whale song. Once again it can be used for mating and finding each other if the pack or the child gets separated. Dolphin song is very complex and complicated. It has a variety of whistles and clicks. </a:t>
            </a:r>
            <a:endParaRPr/>
          </a:p>
          <a:p>
            <a:pPr indent="0" lvl="0" marL="0" rtl="0" algn="l">
              <a:spcBef>
                <a:spcPts val="1600"/>
              </a:spcBef>
              <a:spcAft>
                <a:spcPts val="0"/>
              </a:spcAft>
              <a:buNone/>
            </a:pPr>
            <a:r>
              <a:rPr lang="en"/>
              <a:t>Here is some Dolphin music</a:t>
            </a:r>
            <a:endParaRPr/>
          </a:p>
          <a:p>
            <a:pPr indent="0" lvl="0" marL="0" rtl="0" algn="l">
              <a:spcBef>
                <a:spcPts val="1600"/>
              </a:spcBef>
              <a:spcAft>
                <a:spcPts val="1600"/>
              </a:spcAft>
              <a:buNone/>
            </a:pPr>
            <a:r>
              <a:rPr lang="en" u="sng">
                <a:solidFill>
                  <a:schemeClr val="hlink"/>
                </a:solidFill>
                <a:hlinkClick r:id="rId3"/>
              </a:rPr>
              <a:t>https://youtu.be/ZgGYp41bGx8</a:t>
            </a:r>
            <a:r>
              <a:rPr lang="en"/>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4"/>
          <p:cNvSpPr txBox="1"/>
          <p:nvPr>
            <p:ph type="title"/>
          </p:nvPr>
        </p:nvSpPr>
        <p:spPr>
          <a:xfrm>
            <a:off x="773700" y="1806450"/>
            <a:ext cx="7596600" cy="15306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 </a:t>
            </a:r>
            <a:r>
              <a:rPr lang="en" sz="9600">
                <a:solidFill>
                  <a:schemeClr val="accent5"/>
                </a:solidFill>
              </a:rPr>
              <a:t>Music types</a:t>
            </a:r>
            <a:endParaRPr sz="9600">
              <a:solidFill>
                <a:schemeClr val="accent5"/>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Calming music</a:t>
            </a:r>
            <a:endParaRPr/>
          </a:p>
        </p:txBody>
      </p:sp>
      <p:sp>
        <p:nvSpPr>
          <p:cNvPr id="74" name="Google Shape;74;p1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Calming music helps us to calm us down and many people listen to it when they are angry, upset, when they want to fall asleep or when they just want to relax. People have different types of mus</a:t>
            </a:r>
            <a:r>
              <a:rPr lang="en"/>
              <a:t>ic that may help them to calm themselves. You may have a totally different opinion on what calm music sounds like.</a:t>
            </a:r>
            <a:endParaRPr/>
          </a:p>
          <a:p>
            <a:pPr indent="0" lvl="0" marL="0" rtl="0" algn="l">
              <a:spcBef>
                <a:spcPts val="1600"/>
              </a:spcBef>
              <a:spcAft>
                <a:spcPts val="0"/>
              </a:spcAft>
              <a:buNone/>
            </a:pPr>
            <a:r>
              <a:rPr lang="en"/>
              <a:t>Click on the link below to listen to some music that I think is calming.</a:t>
            </a:r>
            <a:endParaRPr/>
          </a:p>
          <a:p>
            <a:pPr indent="0" lvl="0" marL="0" rtl="0" algn="l">
              <a:spcBef>
                <a:spcPts val="1600"/>
              </a:spcBef>
              <a:spcAft>
                <a:spcPts val="1600"/>
              </a:spcAft>
              <a:buNone/>
            </a:pPr>
            <a:r>
              <a:rPr lang="en" u="sng">
                <a:solidFill>
                  <a:schemeClr val="hlink"/>
                </a:solidFill>
                <a:hlinkClick r:id="rId3"/>
              </a:rPr>
              <a:t>https://youtu.be/lFcSrYw-ARY</a:t>
            </a:r>
            <a:r>
              <a:rPr lang="en"/>
              <a:t>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Opra music </a:t>
            </a:r>
            <a:endParaRPr/>
          </a:p>
        </p:txBody>
      </p:sp>
      <p:sp>
        <p:nvSpPr>
          <p:cNvPr id="80" name="Google Shape;80;p16"/>
          <p:cNvSpPr txBox="1"/>
          <p:nvPr>
            <p:ph idx="1" type="body"/>
          </p:nvPr>
        </p:nvSpPr>
        <p:spPr>
          <a:xfrm>
            <a:off x="7" y="1147233"/>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Opra music is an old type of music that many people may have heard of. This type of music is w</a:t>
            </a:r>
            <a:r>
              <a:rPr lang="en"/>
              <a:t>hat people make with their voices. It contains lots of high notes and a bit of low notes to. I would advise leaving this type of singing to the professionals unless you want a sore throat for a week!</a:t>
            </a:r>
            <a:endParaRPr/>
          </a:p>
          <a:p>
            <a:pPr indent="0" lvl="0" marL="0" rtl="0" algn="l">
              <a:spcBef>
                <a:spcPts val="1600"/>
              </a:spcBef>
              <a:spcAft>
                <a:spcPts val="0"/>
              </a:spcAft>
              <a:buNone/>
            </a:pPr>
            <a:r>
              <a:rPr lang="en"/>
              <a:t>Listen to some opera singing by clicking the link below!</a:t>
            </a:r>
            <a:endParaRPr/>
          </a:p>
          <a:p>
            <a:pPr indent="0" lvl="0" marL="0" rtl="0" algn="l">
              <a:spcBef>
                <a:spcPts val="1600"/>
              </a:spcBef>
              <a:spcAft>
                <a:spcPts val="1600"/>
              </a:spcAft>
              <a:buNone/>
            </a:pPr>
            <a:r>
              <a:rPr lang="en" u="sng">
                <a:solidFill>
                  <a:srgbClr val="FF9900"/>
                </a:solidFill>
                <a:hlinkClick r:id="rId3">
                  <a:extLst>
                    <a:ext uri="{A12FA001-AC4F-418D-AE19-62706E023703}">
                      <ahyp:hlinkClr val="tx"/>
                    </a:ext>
                  </a:extLst>
                </a:hlinkClick>
              </a:rPr>
              <a:t>https://youtu.be/maezrqgQVpE</a:t>
            </a:r>
            <a:r>
              <a:rPr lang="en"/>
              <a:t>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DJ music</a:t>
            </a:r>
            <a:endParaRPr/>
          </a:p>
        </p:txBody>
      </p:sp>
      <p:sp>
        <p:nvSpPr>
          <p:cNvPr id="86" name="Google Shape;86;p17"/>
          <p:cNvSpPr txBox="1"/>
          <p:nvPr>
            <p:ph idx="1" type="body"/>
          </p:nvPr>
        </p:nvSpPr>
        <p:spPr>
          <a:xfrm>
            <a:off x="311700" y="1227613"/>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DJ music i almost like a mixture between rock and pop music. It </a:t>
            </a:r>
            <a:r>
              <a:rPr lang="en"/>
              <a:t>sounds almost electric if you know what I mean. It is also known as party music or disco music. DJ’ S have funny looking boards with the two circles and loads of buttons. The circles make that scratching noise and the buttons control the volume the pitch and the bass 🔊. </a:t>
            </a:r>
            <a:endParaRPr/>
          </a:p>
          <a:p>
            <a:pPr indent="0" lvl="0" marL="0" rtl="0" algn="l">
              <a:spcBef>
                <a:spcPts val="1600"/>
              </a:spcBef>
              <a:spcAft>
                <a:spcPts val="0"/>
              </a:spcAft>
              <a:buNone/>
            </a:pPr>
            <a:r>
              <a:rPr lang="en"/>
              <a:t>Click on the link below to listen to some DJ music</a:t>
            </a:r>
            <a:endParaRPr/>
          </a:p>
          <a:p>
            <a:pPr indent="0" lvl="0" marL="0" rtl="0" algn="l">
              <a:spcBef>
                <a:spcPts val="1600"/>
              </a:spcBef>
              <a:spcAft>
                <a:spcPts val="0"/>
              </a:spcAft>
              <a:buNone/>
            </a:pPr>
            <a:r>
              <a:rPr lang="en" u="sng">
                <a:solidFill>
                  <a:srgbClr val="9900FF"/>
                </a:solidFill>
                <a:hlinkClick r:id="rId3">
                  <a:extLst>
                    <a:ext uri="{A12FA001-AC4F-418D-AE19-62706E023703}">
                      <ahyp:hlinkClr val="tx"/>
                    </a:ext>
                  </a:extLst>
                </a:hlinkClick>
              </a:rPr>
              <a:t>https://youtu.be/yXzLL91NsMg</a:t>
            </a:r>
            <a:r>
              <a:rPr lang="en"/>
              <a:t> </a:t>
            </a:r>
            <a:endParaRPr/>
          </a:p>
          <a:p>
            <a:pPr indent="0" lvl="0" marL="0" rtl="0" algn="l">
              <a:spcBef>
                <a:spcPts val="1600"/>
              </a:spcBef>
              <a:spcAft>
                <a:spcPts val="16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8"/>
          <p:cNvSpPr txBox="1"/>
          <p:nvPr>
            <p:ph type="title"/>
          </p:nvPr>
        </p:nvSpPr>
        <p:spPr>
          <a:xfrm>
            <a:off x="773700" y="1806450"/>
            <a:ext cx="7596600" cy="15306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Music genres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Pop music</a:t>
            </a:r>
            <a:endParaRPr/>
          </a:p>
        </p:txBody>
      </p:sp>
      <p:sp>
        <p:nvSpPr>
          <p:cNvPr id="97" name="Google Shape;97;p19"/>
          <p:cNvSpPr txBox="1"/>
          <p:nvPr>
            <p:ph idx="1" type="body"/>
          </p:nvPr>
        </p:nvSpPr>
        <p:spPr>
          <a:xfrm>
            <a:off x="311700" y="1267614"/>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Pop music is a popular genre of music. That is how it got its name, po</a:t>
            </a:r>
            <a:r>
              <a:rPr lang="en"/>
              <a:t>pular. Pop is the abbreviation of popular. It can be hard, soft or inbetween. Pop is my favourite genre of music. You may have different favourite types of pop music but I. I've to listen to inspirational music like beliver or born for this. </a:t>
            </a:r>
            <a:endParaRPr/>
          </a:p>
          <a:p>
            <a:pPr indent="0" lvl="0" marL="0" rtl="0" algn="l">
              <a:spcBef>
                <a:spcPts val="1600"/>
              </a:spcBef>
              <a:spcAft>
                <a:spcPts val="0"/>
              </a:spcAft>
              <a:buNone/>
            </a:pPr>
            <a:r>
              <a:rPr lang="en"/>
              <a:t>Here they are below…</a:t>
            </a:r>
            <a:endParaRPr/>
          </a:p>
          <a:p>
            <a:pPr indent="0" lvl="0" marL="0" rtl="0" algn="l">
              <a:spcBef>
                <a:spcPts val="1600"/>
              </a:spcBef>
              <a:spcAft>
                <a:spcPts val="0"/>
              </a:spcAft>
              <a:buNone/>
            </a:pPr>
            <a:r>
              <a:t/>
            </a:r>
            <a:endParaRPr/>
          </a:p>
          <a:p>
            <a:pPr indent="0" lvl="0" marL="0" rtl="0" algn="l">
              <a:spcBef>
                <a:spcPts val="1600"/>
              </a:spcBef>
              <a:spcAft>
                <a:spcPts val="0"/>
              </a:spcAft>
              <a:buNone/>
            </a:pPr>
            <a:r>
              <a:rPr lang="en" u="sng">
                <a:solidFill>
                  <a:schemeClr val="hlink"/>
                </a:solidFill>
                <a:hlinkClick r:id="rId3"/>
              </a:rPr>
              <a:t>https://youtu.be/S1bhQ3M5mtw</a:t>
            </a:r>
            <a:r>
              <a:rPr lang="en"/>
              <a:t> </a:t>
            </a:r>
            <a:endParaRPr/>
          </a:p>
          <a:p>
            <a:pPr indent="0" lvl="0" marL="0" rtl="0" algn="l">
              <a:spcBef>
                <a:spcPts val="1600"/>
              </a:spcBef>
              <a:spcAft>
                <a:spcPts val="1600"/>
              </a:spcAft>
              <a:buNone/>
            </a:pPr>
            <a:r>
              <a:rPr lang="en" u="sng">
                <a:solidFill>
                  <a:srgbClr val="FFFF00"/>
                </a:solidFill>
                <a:hlinkClick r:id="rId4">
                  <a:extLst>
                    <a:ext uri="{A12FA001-AC4F-418D-AE19-62706E023703}">
                      <ahyp:hlinkClr val="tx"/>
                    </a:ext>
                  </a:extLst>
                </a:hlinkClick>
              </a:rPr>
              <a:t>https://youtu.be/W0DM5lcj6mw</a:t>
            </a:r>
            <a:r>
              <a:rPr lang="en"/>
              <a:t>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Rock</a:t>
            </a:r>
            <a:endParaRPr/>
          </a:p>
        </p:txBody>
      </p:sp>
      <p:sp>
        <p:nvSpPr>
          <p:cNvPr id="103" name="Google Shape;103;p2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Rock is a type of music genre. It can be quite hard and sound like you want to go crazy! The most common instruments used in </a:t>
            </a:r>
            <a:r>
              <a:rPr lang="en"/>
              <a:t>Rock is guitar and the drum kit. There are other  instrument like electric guitar, bass guitar and electric drums. </a:t>
            </a:r>
            <a:endParaRPr/>
          </a:p>
          <a:p>
            <a:pPr indent="0" lvl="0" marL="0" rtl="0" algn="l">
              <a:spcBef>
                <a:spcPts val="1600"/>
              </a:spcBef>
              <a:spcAft>
                <a:spcPts val="0"/>
              </a:spcAft>
              <a:buNone/>
            </a:pPr>
            <a:r>
              <a:rPr lang="en"/>
              <a:t>Here is a bit of Rock music…</a:t>
            </a:r>
            <a:endParaRPr/>
          </a:p>
          <a:p>
            <a:pPr indent="0" lvl="0" marL="0" rtl="0" algn="l">
              <a:spcBef>
                <a:spcPts val="1600"/>
              </a:spcBef>
              <a:spcAft>
                <a:spcPts val="1600"/>
              </a:spcAft>
              <a:buNone/>
            </a:pPr>
            <a:r>
              <a:rPr lang="en" u="sng">
                <a:solidFill>
                  <a:schemeClr val="hlink"/>
                </a:solidFill>
                <a:hlinkClick r:id="rId3"/>
              </a:rPr>
              <a:t>https://youtu.be/BxDiQhNO780</a:t>
            </a:r>
            <a:r>
              <a:rPr lang="en"/>
              <a:t>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Rap music</a:t>
            </a:r>
            <a:endParaRPr/>
          </a:p>
        </p:txBody>
      </p:sp>
      <p:sp>
        <p:nvSpPr>
          <p:cNvPr id="109" name="Google Shape;109;p2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Rap music uses alot more r</a:t>
            </a:r>
            <a:r>
              <a:rPr lang="en"/>
              <a:t>hymes than most songs but not all rap has rhymes. Some peices of rap can be fast and some can be slow. In rap you need to take a large breath before starting because some lines can be long and you don't know when the next time you will take a breath. </a:t>
            </a:r>
            <a:endParaRPr/>
          </a:p>
          <a:p>
            <a:pPr indent="0" lvl="0" marL="0" rtl="0" algn="l">
              <a:spcBef>
                <a:spcPts val="1600"/>
              </a:spcBef>
              <a:spcAft>
                <a:spcPts val="0"/>
              </a:spcAft>
              <a:buNone/>
            </a:pPr>
            <a:r>
              <a:rPr lang="en"/>
              <a:t>Here is so e rap music…</a:t>
            </a:r>
            <a:endParaRPr/>
          </a:p>
          <a:p>
            <a:pPr indent="0" lvl="0" marL="0" rtl="0" algn="l">
              <a:spcBef>
                <a:spcPts val="1600"/>
              </a:spcBef>
              <a:spcAft>
                <a:spcPts val="1600"/>
              </a:spcAft>
              <a:buNone/>
            </a:pPr>
            <a:r>
              <a:rPr lang="en" u="sng">
                <a:solidFill>
                  <a:schemeClr val="hlink"/>
                </a:solidFill>
                <a:hlinkClick r:id="rId3"/>
              </a:rPr>
              <a:t>https://youtu.be/QBl_8qy6UvQ</a:t>
            </a:r>
            <a:r>
              <a:rPr lang="en"/>
              <a:t>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607D8B"/>
      </a:accent3>
      <a:accent4>
        <a:srgbClr val="78909C"/>
      </a:accent4>
      <a:accent5>
        <a:srgbClr val="57BB8A"/>
      </a:accent5>
      <a:accent6>
        <a:srgbClr val="DCE755"/>
      </a:accent6>
      <a:hlink>
        <a:srgbClr val="57BB8A"/>
      </a:hlink>
      <a:folHlink>
        <a:srgbClr val="57BB8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