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6" r:id="rId2"/>
    <p:sldId id="274" r:id="rId3"/>
    <p:sldId id="257" r:id="rId4"/>
    <p:sldId id="259" r:id="rId5"/>
    <p:sldId id="260" r:id="rId6"/>
    <p:sldId id="263" r:id="rId7"/>
    <p:sldId id="264" r:id="rId8"/>
    <p:sldId id="281" r:id="rId9"/>
    <p:sldId id="276" r:id="rId10"/>
    <p:sldId id="282" r:id="rId11"/>
    <p:sldId id="272" r:id="rId12"/>
    <p:sldId id="279" r:id="rId13"/>
    <p:sldId id="273" r:id="rId14"/>
    <p:sldId id="275" r:id="rId15"/>
    <p:sldId id="280" r:id="rId16"/>
    <p:sldId id="284" r:id="rId17"/>
    <p:sldId id="266" r:id="rId18"/>
    <p:sldId id="267" r:id="rId19"/>
    <p:sldId id="283" r:id="rId20"/>
    <p:sldId id="270" r:id="rId21"/>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7" autoAdjust="0"/>
    <p:restoredTop sz="94660"/>
  </p:normalViewPr>
  <p:slideViewPr>
    <p:cSldViewPr snapToGrid="0">
      <p:cViewPr varScale="1">
        <p:scale>
          <a:sx n="86" d="100"/>
          <a:sy n="86" d="100"/>
        </p:scale>
        <p:origin x="672"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8" y="1"/>
            <a:ext cx="4301543" cy="341064"/>
          </a:xfrm>
          <a:prstGeom prst="rect">
            <a:avLst/>
          </a:prstGeom>
        </p:spPr>
        <p:txBody>
          <a:bodyPr vert="horz" lIns="91440" tIns="45720" rIns="91440" bIns="45720" rtlCol="0"/>
          <a:lstStyle>
            <a:lvl1pPr algn="r">
              <a:defRPr sz="1200"/>
            </a:lvl1pPr>
          </a:lstStyle>
          <a:p>
            <a:fld id="{CEEE30F1-CF18-495B-9AB3-D1F1059E031A}" type="datetimeFigureOut">
              <a:rPr lang="en-GB" smtClean="0"/>
              <a:t>11/09/2025</a:t>
            </a:fld>
            <a:endParaRPr lang="en-GB"/>
          </a:p>
        </p:txBody>
      </p:sp>
      <p:sp>
        <p:nvSpPr>
          <p:cNvPr id="4" name="Footer Placeholder 3"/>
          <p:cNvSpPr>
            <a:spLocks noGrp="1"/>
          </p:cNvSpPr>
          <p:nvPr>
            <p:ph type="ftr" sz="quarter" idx="2"/>
          </p:nvPr>
        </p:nvSpPr>
        <p:spPr>
          <a:xfrm>
            <a:off x="0" y="6456612"/>
            <a:ext cx="4301543" cy="3410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41063"/>
          </a:xfrm>
          <a:prstGeom prst="rect">
            <a:avLst/>
          </a:prstGeom>
        </p:spPr>
        <p:txBody>
          <a:bodyPr vert="horz" lIns="91440" tIns="45720" rIns="91440" bIns="45720" rtlCol="0" anchor="b"/>
          <a:lstStyle>
            <a:lvl1pPr algn="r">
              <a:defRPr sz="1200"/>
            </a:lvl1pPr>
          </a:lstStyle>
          <a:p>
            <a:fld id="{25BF40EE-83EF-4F30-BD0C-D5CF3701C35E}" type="slidenum">
              <a:rPr lang="en-GB" smtClean="0"/>
              <a:t>‹#›</a:t>
            </a:fld>
            <a:endParaRPr lang="en-GB"/>
          </a:p>
        </p:txBody>
      </p:sp>
    </p:spTree>
    <p:extLst>
      <p:ext uri="{BB962C8B-B14F-4D97-AF65-F5344CB8AC3E}">
        <p14:creationId xmlns:p14="http://schemas.microsoft.com/office/powerpoint/2010/main" val="7688409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42299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3775191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093748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98360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00150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7934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966709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4936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47755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27237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853127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3D86B-9E6D-4E14-9395-F60E0051C26F}" type="datetimeFigureOut">
              <a:rPr lang="en-GB" smtClean="0"/>
              <a:t>11/09/2025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C4864-D007-4D1B-962B-F81128E9F288}" type="slidenum">
              <a:rPr lang="en-GB" smtClean="0"/>
              <a:t>‹#›</a:t>
            </a:fld>
            <a:endParaRPr lang="en-GB" dirty="0"/>
          </a:p>
        </p:txBody>
      </p:sp>
    </p:spTree>
    <p:extLst>
      <p:ext uri="{BB962C8B-B14F-4D97-AF65-F5344CB8AC3E}">
        <p14:creationId xmlns:p14="http://schemas.microsoft.com/office/powerpoint/2010/main" val="2568824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chool@sacredheart.merton.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acredheart.merton.sch.uk/uniform-information/"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tmp"/></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sacredheart.merton.sch.uk/how-you-can-help-funding-donations-volunteers/" TargetMode="External"/><Relationship Id="rId2" Type="http://schemas.openxmlformats.org/officeDocument/2006/relationships/hyperlink" Target="mailto:sheffron@sacredheart.merton.sch.uk"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2831" y="2950953"/>
            <a:ext cx="10931455" cy="3231654"/>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Welcome to our </a:t>
            </a:r>
          </a:p>
          <a:p>
            <a:pPr algn="ctr"/>
            <a:r>
              <a:rPr lang="en-GB" sz="3600" b="1" dirty="0">
                <a:latin typeface="Leelawadee" panose="020B0502040204020203" pitchFamily="34" charset="-34"/>
                <a:cs typeface="Leelawadee" panose="020B0502040204020203" pitchFamily="34" charset="-34"/>
              </a:rPr>
              <a:t>Meet the Teacher presentation</a:t>
            </a:r>
          </a:p>
          <a:p>
            <a:endParaRPr lang="en-GB" sz="24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Teacher: Mr Froud</a:t>
            </a:r>
          </a:p>
          <a:p>
            <a:pPr algn="ctr"/>
            <a:r>
              <a:rPr lang="en-GB" sz="3600" b="1" dirty="0">
                <a:latin typeface="Leelawadee" panose="020B0502040204020203" pitchFamily="34" charset="-34"/>
                <a:cs typeface="Leelawadee" panose="020B0502040204020203" pitchFamily="34" charset="-34"/>
              </a:rPr>
              <a:t>Support staff:  Mrs Cooney and Mrs Wilson-Boyle</a:t>
            </a:r>
          </a:p>
          <a:p>
            <a:pPr algn="ctr"/>
            <a:r>
              <a:rPr lang="en-GB" sz="3600" b="1" dirty="0">
                <a:latin typeface="Leelawadee" panose="020B0502040204020203" pitchFamily="34" charset="-34"/>
                <a:cs typeface="Leelawadee" panose="020B0502040204020203" pitchFamily="34" charset="-34"/>
              </a:rPr>
              <a:t>Phase Leader:  Mrs Bastian</a:t>
            </a:r>
          </a:p>
        </p:txBody>
      </p:sp>
      <p:pic>
        <p:nvPicPr>
          <p:cNvPr id="2" name="Picture 1">
            <a:extLst>
              <a:ext uri="{FF2B5EF4-FFF2-40B4-BE49-F238E27FC236}">
                <a16:creationId xmlns:a16="http://schemas.microsoft.com/office/drawing/2014/main" id="{5E8AC9CF-713E-46AD-8325-6E668C733069}"/>
              </a:ext>
            </a:extLst>
          </p:cNvPr>
          <p:cNvPicPr>
            <a:picLocks noChangeAspect="1"/>
          </p:cNvPicPr>
          <p:nvPr/>
        </p:nvPicPr>
        <p:blipFill>
          <a:blip r:embed="rId2"/>
          <a:stretch>
            <a:fillRect/>
          </a:stretch>
        </p:blipFill>
        <p:spPr>
          <a:xfrm>
            <a:off x="4805110" y="384502"/>
            <a:ext cx="2330202" cy="2004368"/>
          </a:xfrm>
          <a:prstGeom prst="rect">
            <a:avLst/>
          </a:prstGeom>
        </p:spPr>
      </p:pic>
    </p:spTree>
    <p:extLst>
      <p:ext uri="{BB962C8B-B14F-4D97-AF65-F5344CB8AC3E}">
        <p14:creationId xmlns:p14="http://schemas.microsoft.com/office/powerpoint/2010/main" val="1928160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4" y="2788648"/>
            <a:ext cx="639950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Routines and Expectations</a:t>
            </a:r>
          </a:p>
        </p:txBody>
      </p:sp>
      <p:pic>
        <p:nvPicPr>
          <p:cNvPr id="2" name="Picture 1">
            <a:extLst>
              <a:ext uri="{FF2B5EF4-FFF2-40B4-BE49-F238E27FC236}">
                <a16:creationId xmlns:a16="http://schemas.microsoft.com/office/drawing/2014/main" id="{DBFF8F93-D5A7-49E7-8C94-01B15B485124}"/>
              </a:ext>
            </a:extLst>
          </p:cNvPr>
          <p:cNvPicPr>
            <a:picLocks noChangeAspect="1"/>
          </p:cNvPicPr>
          <p:nvPr/>
        </p:nvPicPr>
        <p:blipFill>
          <a:blip r:embed="rId2"/>
          <a:stretch>
            <a:fillRect/>
          </a:stretch>
        </p:blipFill>
        <p:spPr>
          <a:xfrm>
            <a:off x="4497847" y="709732"/>
            <a:ext cx="2420322" cy="2078916"/>
          </a:xfrm>
          <a:prstGeom prst="rect">
            <a:avLst/>
          </a:prstGeom>
        </p:spPr>
      </p:pic>
    </p:spTree>
    <p:extLst>
      <p:ext uri="{BB962C8B-B14F-4D97-AF65-F5344CB8AC3E}">
        <p14:creationId xmlns:p14="http://schemas.microsoft.com/office/powerpoint/2010/main" val="328452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3" y="213445"/>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Vision</a:t>
            </a:r>
          </a:p>
          <a:p>
            <a:r>
              <a:rPr lang="en-GB" dirty="0">
                <a:latin typeface="Leelawadee" panose="020B0502040204020203" pitchFamily="34" charset="-34"/>
                <a:cs typeface="Leelawadee" panose="020B0502040204020203" pitchFamily="34" charset="-34"/>
              </a:rPr>
              <a:t>We want our school to be outstanding in all areas of learning, pastoral care and faith formation. We aim to nurture a love of learning, with Jesus at the heart of all we do.</a:t>
            </a:r>
          </a:p>
        </p:txBody>
      </p:sp>
      <p:sp>
        <p:nvSpPr>
          <p:cNvPr id="8" name="TextBox 7"/>
          <p:cNvSpPr txBox="1"/>
          <p:nvPr/>
        </p:nvSpPr>
        <p:spPr>
          <a:xfrm>
            <a:off x="383413" y="1553073"/>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Mission Statement</a:t>
            </a:r>
          </a:p>
          <a:p>
            <a:pPr lvl="0" eaLnBrk="0" fontAlgn="base" hangingPunct="0">
              <a:spcBef>
                <a:spcPct val="0"/>
              </a:spcBef>
              <a:spcAft>
                <a:spcPct val="0"/>
              </a:spcAft>
            </a:pPr>
            <a:r>
              <a:rPr lang="en-GB" altLang="en-US" dirty="0">
                <a:latin typeface="Leelawadee" panose="020B0502040204020203" pitchFamily="34" charset="-34"/>
                <a:ea typeface="Calibri" panose="020F0502020204030204" pitchFamily="34" charset="0"/>
                <a:cs typeface="Leelawadee" panose="020B0502040204020203" pitchFamily="34" charset="-34"/>
              </a:rPr>
              <a:t>Guided by truth, respect and compassion; we share in building upon every individual’s foundation, nurturing a love of learning in preparation for tomorrow’s society, with Jesus at the heart of all we do. </a:t>
            </a:r>
            <a:endParaRPr kumimoji="0" lang="en-GB" altLang="en-US" sz="4000" i="0" u="none" strike="noStrike" cap="none" normalizeH="0" baseline="0" dirty="0">
              <a:ln>
                <a:noFill/>
              </a:ln>
              <a:effectLst/>
              <a:latin typeface="Leelawadee" panose="020B0502040204020203" pitchFamily="34" charset="-34"/>
              <a:cs typeface="Leelawadee" panose="020B0502040204020203" pitchFamily="34" charset="-34"/>
            </a:endParaRPr>
          </a:p>
        </p:txBody>
      </p:sp>
      <p:sp>
        <p:nvSpPr>
          <p:cNvPr id="10" name="TextBox 9"/>
          <p:cNvSpPr txBox="1"/>
          <p:nvPr/>
        </p:nvSpPr>
        <p:spPr>
          <a:xfrm>
            <a:off x="383413" y="2870097"/>
            <a:ext cx="7699431" cy="646331"/>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Values</a:t>
            </a:r>
          </a:p>
          <a:p>
            <a:r>
              <a:rPr lang="en-GB" dirty="0">
                <a:latin typeface="Leelawadee" panose="020B0502040204020203" pitchFamily="34" charset="-34"/>
                <a:cs typeface="Leelawadee" panose="020B0502040204020203" pitchFamily="34" charset="-34"/>
              </a:rPr>
              <a:t>Faith    Hope    Love</a:t>
            </a:r>
          </a:p>
        </p:txBody>
      </p:sp>
      <p:pic>
        <p:nvPicPr>
          <p:cNvPr id="2" name="Picture 1">
            <a:extLst>
              <a:ext uri="{FF2B5EF4-FFF2-40B4-BE49-F238E27FC236}">
                <a16:creationId xmlns:a16="http://schemas.microsoft.com/office/drawing/2014/main" id="{3BACDC27-AB58-41FC-904A-0BD7597B2110}"/>
              </a:ext>
            </a:extLst>
          </p:cNvPr>
          <p:cNvPicPr>
            <a:picLocks noChangeAspect="1"/>
          </p:cNvPicPr>
          <p:nvPr/>
        </p:nvPicPr>
        <p:blipFill>
          <a:blip r:embed="rId2"/>
          <a:stretch>
            <a:fillRect/>
          </a:stretch>
        </p:blipFill>
        <p:spPr>
          <a:xfrm>
            <a:off x="9804399" y="292951"/>
            <a:ext cx="1895961" cy="1628520"/>
          </a:xfrm>
          <a:prstGeom prst="rect">
            <a:avLst/>
          </a:prstGeom>
        </p:spPr>
      </p:pic>
      <p:graphicFrame>
        <p:nvGraphicFramePr>
          <p:cNvPr id="4" name="Table 3">
            <a:extLst>
              <a:ext uri="{FF2B5EF4-FFF2-40B4-BE49-F238E27FC236}">
                <a16:creationId xmlns:a16="http://schemas.microsoft.com/office/drawing/2014/main" id="{51F471FC-887D-41DC-B50B-86F4518DEF62}"/>
              </a:ext>
            </a:extLst>
          </p:cNvPr>
          <p:cNvGraphicFramePr>
            <a:graphicFrameLocks noGrp="1"/>
          </p:cNvGraphicFramePr>
          <p:nvPr>
            <p:extLst>
              <p:ext uri="{D42A27DB-BD31-4B8C-83A1-F6EECF244321}">
                <p14:modId xmlns:p14="http://schemas.microsoft.com/office/powerpoint/2010/main" val="372070666"/>
              </p:ext>
            </p:extLst>
          </p:nvPr>
        </p:nvGraphicFramePr>
        <p:xfrm>
          <a:off x="548098" y="3633123"/>
          <a:ext cx="11242283" cy="3011433"/>
        </p:xfrm>
        <a:graphic>
          <a:graphicData uri="http://schemas.openxmlformats.org/drawingml/2006/table">
            <a:tbl>
              <a:tblPr firstRow="1" firstCol="1" bandRow="1"/>
              <a:tblGrid>
                <a:gridCol w="3747097">
                  <a:extLst>
                    <a:ext uri="{9D8B030D-6E8A-4147-A177-3AD203B41FA5}">
                      <a16:colId xmlns:a16="http://schemas.microsoft.com/office/drawing/2014/main" val="3413161500"/>
                    </a:ext>
                  </a:extLst>
                </a:gridCol>
                <a:gridCol w="3747097">
                  <a:extLst>
                    <a:ext uri="{9D8B030D-6E8A-4147-A177-3AD203B41FA5}">
                      <a16:colId xmlns:a16="http://schemas.microsoft.com/office/drawing/2014/main" val="2153566819"/>
                    </a:ext>
                  </a:extLst>
                </a:gridCol>
                <a:gridCol w="3748089">
                  <a:extLst>
                    <a:ext uri="{9D8B030D-6E8A-4147-A177-3AD203B41FA5}">
                      <a16:colId xmlns:a16="http://schemas.microsoft.com/office/drawing/2014/main" val="861484927"/>
                    </a:ext>
                  </a:extLst>
                </a:gridCol>
              </a:tblGrid>
              <a:tr h="392263">
                <a:tc gridSpan="3">
                  <a:txBody>
                    <a:bodyPr/>
                    <a:lstStyle/>
                    <a:p>
                      <a:pPr algn="ctr"/>
                      <a:r>
                        <a:rPr lang="en-GB" sz="24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Development Plan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52473865"/>
                  </a:ext>
                </a:extLst>
              </a:tr>
              <a:tr h="392263">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800244"/>
                  </a:ext>
                </a:extLst>
              </a:tr>
              <a:tr h="588394">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teaching, learning and curriculum</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wellbeing and personal development</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Leadership</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3745465"/>
                  </a:ext>
                </a:extLst>
              </a:tr>
              <a:tr h="1638513">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ensure all children know more, remember more and do more through effective use of Adaptive Teaching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maintain/develop a strong sense of belonging for all children, families, staff and governors (irrespective of faith/worldviews held),using the Catholic Social Teaching Principles.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Develop leaders and leadership structures to effectively support the professional development of staff.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7202113"/>
                  </a:ext>
                </a:extLst>
              </a:tr>
            </a:tbl>
          </a:graphicData>
        </a:graphic>
      </p:graphicFrame>
    </p:spTree>
    <p:extLst>
      <p:ext uri="{BB962C8B-B14F-4D97-AF65-F5344CB8AC3E}">
        <p14:creationId xmlns:p14="http://schemas.microsoft.com/office/powerpoint/2010/main" val="1056490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Behaviour for Learning</a:t>
            </a:r>
          </a:p>
        </p:txBody>
      </p:sp>
      <p:sp>
        <p:nvSpPr>
          <p:cNvPr id="2" name="Rectangle 1"/>
          <p:cNvSpPr/>
          <p:nvPr/>
        </p:nvSpPr>
        <p:spPr>
          <a:xfrm>
            <a:off x="229176" y="888281"/>
            <a:ext cx="11305483" cy="5881610"/>
          </a:xfrm>
          <a:prstGeom prst="rect">
            <a:avLst/>
          </a:prstGeom>
        </p:spPr>
        <p:txBody>
          <a:bodyPr wrap="square">
            <a:spAutoFit/>
          </a:bodyPr>
          <a:lstStyle/>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At Sacred Heart we follow 4 simple rules: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u="none" strike="noStrike" dirty="0">
              <a:solidFill>
                <a:srgbClr val="00B050"/>
              </a:solidFill>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u="none" strike="noStrike" dirty="0">
              <a:solidFill>
                <a:srgbClr val="EAB200"/>
              </a:solidFill>
              <a:effectLst/>
              <a:latin typeface="Leelawadee" panose="020B0502040204020203" pitchFamily="34" charset="-34"/>
              <a:ea typeface="Verdana" panose="020B0604030504040204" pitchFamily="34"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at Sacred Heart is valued and respected as an individual within a safe, positive learning environment.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Children are given the opportunity to reflect on their options and learn how to make the right choices in all situations.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dirty="0">
              <a:solidFill>
                <a:srgbClr val="00B05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All at Sacred Heart are special and important and we celebrate this ethos through sharing our kindness and love for each other.</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FFC00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dirty="0">
              <a:solidFill>
                <a:srgbClr val="EAB20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is encouraged to take pride in our school, their class, their work and their relationships.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3" name="Picture 2">
            <a:extLst>
              <a:ext uri="{FF2B5EF4-FFF2-40B4-BE49-F238E27FC236}">
                <a16:creationId xmlns:a16="http://schemas.microsoft.com/office/drawing/2014/main" id="{97954538-2EF1-4C3B-9A5F-77F4AFFFF8A2}"/>
              </a:ext>
            </a:extLst>
          </p:cNvPr>
          <p:cNvPicPr>
            <a:picLocks noChangeAspect="1"/>
          </p:cNvPicPr>
          <p:nvPr/>
        </p:nvPicPr>
        <p:blipFill>
          <a:blip r:embed="rId2"/>
          <a:stretch>
            <a:fillRect/>
          </a:stretch>
        </p:blipFill>
        <p:spPr>
          <a:xfrm>
            <a:off x="9388266" y="365108"/>
            <a:ext cx="2420322" cy="2078916"/>
          </a:xfrm>
          <a:prstGeom prst="rect">
            <a:avLst/>
          </a:prstGeom>
        </p:spPr>
      </p:pic>
    </p:spTree>
    <p:extLst>
      <p:ext uri="{BB962C8B-B14F-4D97-AF65-F5344CB8AC3E}">
        <p14:creationId xmlns:p14="http://schemas.microsoft.com/office/powerpoint/2010/main" val="2728414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7456"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Routines</a:t>
            </a:r>
          </a:p>
        </p:txBody>
      </p:sp>
      <p:sp>
        <p:nvSpPr>
          <p:cNvPr id="4" name="Rectangle 1"/>
          <p:cNvSpPr>
            <a:spLocks noChangeArrowheads="1"/>
          </p:cNvSpPr>
          <p:nvPr/>
        </p:nvSpPr>
        <p:spPr bwMode="auto">
          <a:xfrm>
            <a:off x="297456" y="4989838"/>
            <a:ext cx="1142667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Safeguarding</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p>
          <a:p>
            <a:r>
              <a:rPr lang="en-GB" sz="1400" dirty="0">
                <a:latin typeface="Leelawadee" panose="020B0502040204020203" pitchFamily="34" charset="-34"/>
                <a:cs typeface="Leelawadee" panose="020B0502040204020203" pitchFamily="34" charset="-34"/>
              </a:rPr>
              <a:t>Pick up and drop off can be busy and there are often little children around.   To reduce the chance of injuries, we ask children </a:t>
            </a:r>
            <a:r>
              <a:rPr lang="en-GB" sz="1400" b="1" dirty="0">
                <a:latin typeface="Leelawadee" panose="020B0502040204020203" pitchFamily="34" charset="-34"/>
                <a:cs typeface="Leelawadee" panose="020B0502040204020203" pitchFamily="34" charset="-34"/>
              </a:rPr>
              <a:t>not</a:t>
            </a:r>
            <a:r>
              <a:rPr lang="en-GB" sz="1400" dirty="0">
                <a:latin typeface="Leelawadee" panose="020B0502040204020203" pitchFamily="34" charset="-34"/>
                <a:cs typeface="Leelawadee" panose="020B0502040204020203" pitchFamily="34" charset="-34"/>
              </a:rPr>
              <a:t> to ride bikes or scooters or play ball games.</a:t>
            </a:r>
          </a:p>
          <a:p>
            <a:endParaRPr lang="en-GB"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Children will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be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dismissed to their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or those adults who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normally collect them</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a:t>
            </a:r>
          </a:p>
          <a:p>
            <a:pPr eaLnBrk="0" fontAlgn="base" hangingPunct="0">
              <a:spcBef>
                <a:spcPct val="0"/>
              </a:spcBef>
              <a:spcAft>
                <a:spcPct val="0"/>
              </a:spcAf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must</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notify the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office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if someone else is picking their child up.</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Teachers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cannot speak to parents over the phone in the playground. </a:t>
            </a:r>
            <a:endParaRPr lang="en-GB" altLang="en-US"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 Year 6 </a:t>
            </a:r>
            <a:r>
              <a:rPr lang="en-GB" altLang="en-US" sz="1400" dirty="0">
                <a:latin typeface="Leelawadee" panose="020B0502040204020203" pitchFamily="34" charset="-34"/>
                <a:ea typeface="Times New Roman" panose="02020603050405020304" pitchFamily="18" charset="0"/>
                <a:cs typeface="Leelawadee" panose="020B0502040204020203" pitchFamily="34" charset="-34"/>
              </a:rPr>
              <a:t>pupils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may walk home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on their own - please provide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written permission. Year 6 pupils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cannot</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take younger siblings home. </a:t>
            </a:r>
            <a:endParaRPr kumimoji="0" lang="en-GB" altLang="en-US" sz="1400"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endParaRPr>
          </a:p>
        </p:txBody>
      </p:sp>
      <p:graphicFrame>
        <p:nvGraphicFramePr>
          <p:cNvPr id="2" name="Table 1"/>
          <p:cNvGraphicFramePr>
            <a:graphicFrameLocks noGrp="1"/>
          </p:cNvGraphicFramePr>
          <p:nvPr>
            <p:extLst>
              <p:ext uri="{D42A27DB-BD31-4B8C-83A1-F6EECF244321}">
                <p14:modId xmlns:p14="http://schemas.microsoft.com/office/powerpoint/2010/main" val="1943829743"/>
              </p:ext>
            </p:extLst>
          </p:nvPr>
        </p:nvGraphicFramePr>
        <p:xfrm>
          <a:off x="297457" y="707888"/>
          <a:ext cx="9422276" cy="4199324"/>
        </p:xfrm>
        <a:graphic>
          <a:graphicData uri="http://schemas.openxmlformats.org/drawingml/2006/table">
            <a:tbl>
              <a:tblPr firstRow="1" firstCol="1" bandRow="1">
                <a:tableStyleId>{5C22544A-7EE6-4342-B048-85BDC9FD1C3A}</a:tableStyleId>
              </a:tblPr>
              <a:tblGrid>
                <a:gridCol w="1043056">
                  <a:extLst>
                    <a:ext uri="{9D8B030D-6E8A-4147-A177-3AD203B41FA5}">
                      <a16:colId xmlns:a16="http://schemas.microsoft.com/office/drawing/2014/main" val="1399382823"/>
                    </a:ext>
                  </a:extLst>
                </a:gridCol>
                <a:gridCol w="1650484">
                  <a:extLst>
                    <a:ext uri="{9D8B030D-6E8A-4147-A177-3AD203B41FA5}">
                      <a16:colId xmlns:a16="http://schemas.microsoft.com/office/drawing/2014/main" val="815006262"/>
                    </a:ext>
                  </a:extLst>
                </a:gridCol>
                <a:gridCol w="1650484">
                  <a:extLst>
                    <a:ext uri="{9D8B030D-6E8A-4147-A177-3AD203B41FA5}">
                      <a16:colId xmlns:a16="http://schemas.microsoft.com/office/drawing/2014/main" val="1397019553"/>
                    </a:ext>
                  </a:extLst>
                </a:gridCol>
                <a:gridCol w="1649459">
                  <a:extLst>
                    <a:ext uri="{9D8B030D-6E8A-4147-A177-3AD203B41FA5}">
                      <a16:colId xmlns:a16="http://schemas.microsoft.com/office/drawing/2014/main" val="3127692431"/>
                    </a:ext>
                  </a:extLst>
                </a:gridCol>
                <a:gridCol w="1650484">
                  <a:extLst>
                    <a:ext uri="{9D8B030D-6E8A-4147-A177-3AD203B41FA5}">
                      <a16:colId xmlns:a16="http://schemas.microsoft.com/office/drawing/2014/main" val="2859194241"/>
                    </a:ext>
                  </a:extLst>
                </a:gridCol>
                <a:gridCol w="1778309">
                  <a:extLst>
                    <a:ext uri="{9D8B030D-6E8A-4147-A177-3AD203B41FA5}">
                      <a16:colId xmlns:a16="http://schemas.microsoft.com/office/drawing/2014/main" val="677736666"/>
                    </a:ext>
                  </a:extLst>
                </a:gridCol>
              </a:tblGrid>
              <a:tr h="414695">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Drop off – pedestrian gate opens at 8.25am and closes at 8.50am</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Please </a:t>
                      </a:r>
                      <a:r>
                        <a:rPr lang="en-GB" sz="1400" u="sng" dirty="0">
                          <a:solidFill>
                            <a:sysClr val="windowText" lastClr="000000"/>
                          </a:solidFill>
                          <a:effectLst/>
                          <a:latin typeface="Leelawadee" panose="020B0502040204020203" pitchFamily="34" charset="-34"/>
                          <a:cs typeface="Leelawadee" panose="020B0502040204020203" pitchFamily="34" charset="-34"/>
                        </a:rPr>
                        <a:t>wait</a:t>
                      </a:r>
                      <a:r>
                        <a:rPr lang="en-GB" sz="1400" dirty="0">
                          <a:solidFill>
                            <a:sysClr val="windowText" lastClr="000000"/>
                          </a:solidFill>
                          <a:effectLst/>
                          <a:latin typeface="Leelawadee" panose="020B0502040204020203" pitchFamily="34" charset="-34"/>
                          <a:cs typeface="Leelawadee" panose="020B0502040204020203" pitchFamily="34" charset="-34"/>
                        </a:rPr>
                        <a:t> in the playground </a:t>
                      </a:r>
                      <a:r>
                        <a:rPr lang="en-GB" sz="1400" u="sng" dirty="0">
                          <a:solidFill>
                            <a:sysClr val="windowText" lastClr="000000"/>
                          </a:solidFill>
                          <a:effectLst/>
                          <a:latin typeface="Leelawadee" panose="020B0502040204020203" pitchFamily="34" charset="-34"/>
                          <a:cs typeface="Leelawadee" panose="020B0502040204020203" pitchFamily="34" charset="-34"/>
                        </a:rPr>
                        <a:t>with your children </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23924674"/>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153687443"/>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40549300"/>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8.35am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Reception</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2</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37900175"/>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12.30pm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9091875"/>
                  </a:ext>
                </a:extLst>
              </a:tr>
              <a:tr h="482649">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Pick up- pedestrian gate opens at 3.10pm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47381296"/>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by</a:t>
                      </a:r>
                      <a:r>
                        <a:rPr lang="en-GB" sz="1400" b="1" baseline="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784559851"/>
                  </a:ext>
                </a:extLst>
              </a:tr>
              <a:tr h="264590">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11.30am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64667113"/>
                  </a:ext>
                </a:extLst>
              </a:tr>
              <a:tr h="243434">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3.15pm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Reception</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2</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dirty="0">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26860358"/>
                  </a:ext>
                </a:extLst>
              </a:tr>
              <a:tr h="0">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3.20pm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15317268"/>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37480631"/>
                  </a:ext>
                </a:extLst>
              </a:tr>
            </a:tbl>
          </a:graphicData>
        </a:graphic>
      </p:graphicFrame>
      <p:sp>
        <p:nvSpPr>
          <p:cNvPr id="3" name="TextBox 2"/>
          <p:cNvSpPr txBox="1"/>
          <p:nvPr/>
        </p:nvSpPr>
        <p:spPr>
          <a:xfrm>
            <a:off x="9934222" y="1613452"/>
            <a:ext cx="2125745" cy="2631490"/>
          </a:xfrm>
          <a:prstGeom prst="rect">
            <a:avLst/>
          </a:prstGeom>
          <a:noFill/>
        </p:spPr>
        <p:txBody>
          <a:bodyPr wrap="square" rtlCol="0">
            <a:spAutoFit/>
          </a:bodyPr>
          <a:lstStyle/>
          <a:p>
            <a:r>
              <a:rPr lang="en-GB" altLang="en-US" sz="1500" dirty="0">
                <a:latin typeface="Leelawadee" panose="020B0502040204020203" pitchFamily="34" charset="-34"/>
                <a:ea typeface="Times New Roman" panose="02020603050405020304" pitchFamily="18" charset="0"/>
                <a:cs typeface="Leelawadee" panose="020B0502040204020203" pitchFamily="34" charset="-34"/>
              </a:rPr>
              <a:t>Children who have not been picked up by 3.30pm will wait in the medical room. Please collect them from the office. If children are not collected by 3.40pm they are placed in ‘Kids Klub’ and charged accordingly. </a:t>
            </a:r>
            <a:endParaRPr lang="en-GB" sz="1500" dirty="0">
              <a:latin typeface="Leelawadee" panose="020B0502040204020203" pitchFamily="34" charset="-34"/>
              <a:cs typeface="Leelawadee" panose="020B0502040204020203" pitchFamily="34" charset="-34"/>
            </a:endParaRPr>
          </a:p>
        </p:txBody>
      </p:sp>
      <p:pic>
        <p:nvPicPr>
          <p:cNvPr id="8" name="Picture 7">
            <a:extLst>
              <a:ext uri="{FF2B5EF4-FFF2-40B4-BE49-F238E27FC236}">
                <a16:creationId xmlns:a16="http://schemas.microsoft.com/office/drawing/2014/main" id="{D3326C56-7AB8-4B5F-BAC5-20E38BBF3D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5650" y="160002"/>
            <a:ext cx="1438476" cy="1238423"/>
          </a:xfrm>
          <a:prstGeom prst="rect">
            <a:avLst/>
          </a:prstGeom>
        </p:spPr>
      </p:pic>
    </p:spTree>
    <p:extLst>
      <p:ext uri="{BB962C8B-B14F-4D97-AF65-F5344CB8AC3E}">
        <p14:creationId xmlns:p14="http://schemas.microsoft.com/office/powerpoint/2010/main" val="2688843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0"/>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Communication</a:t>
            </a:r>
          </a:p>
        </p:txBody>
      </p:sp>
      <p:sp>
        <p:nvSpPr>
          <p:cNvPr id="8" name="Rectangle 1"/>
          <p:cNvSpPr>
            <a:spLocks noChangeArrowheads="1"/>
          </p:cNvSpPr>
          <p:nvPr/>
        </p:nvSpPr>
        <p:spPr bwMode="auto">
          <a:xfrm>
            <a:off x="206972" y="779015"/>
            <a:ext cx="11676555"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queries about dates, the calendar, clubs or pick up, please communicate with the office directly </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by calling or emailing. </a:t>
            </a:r>
          </a:p>
          <a:p>
            <a:pPr marR="0" lvl="0" algn="l" defTabSz="914400" rtl="0" eaLnBrk="0" fontAlgn="base" latinLnBrk="0" hangingPunct="0">
              <a:lnSpc>
                <a:spcPct val="100000"/>
              </a:lnSpc>
              <a:spcBef>
                <a:spcPct val="0"/>
              </a:spcBef>
              <a:spcAft>
                <a:spcPct val="0"/>
              </a:spcAft>
              <a:buClrTx/>
              <a:buSzTx/>
              <a:tabLst/>
            </a:pPr>
            <a:endParaRPr lang="en-GB" altLang="en-US" sz="14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questions, queries or concerns around your child’s learning or wellbeing, your child’s class teacher should be contacted. If you feel that something is not resolved, please contact your child’s phase leader who will also be able to support. </a:t>
            </a:r>
          </a:p>
          <a:p>
            <a:pPr marR="0" lvl="0" algn="l" defTabSz="914400" rtl="0" eaLnBrk="0" fontAlgn="base" latinLnBrk="0" hangingPunct="0">
              <a:lnSpc>
                <a:spcPct val="100000"/>
              </a:lnSpc>
              <a:spcBef>
                <a:spcPct val="0"/>
              </a:spcBef>
              <a:spcAft>
                <a:spcPct val="0"/>
              </a:spcAft>
              <a:buClrTx/>
              <a:buSzTx/>
              <a:tabLst/>
            </a:pPr>
            <a:endParaRPr lang="en-GB" altLang="en-US" sz="1900" b="1" u="sng"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Who to contact</a:t>
            </a:r>
            <a:r>
              <a:rPr lang="en-GB" altLang="en-US" sz="1900" b="1" dirty="0">
                <a:latin typeface="Leelawadee" panose="020B0502040204020203" pitchFamily="34" charset="-34"/>
                <a:cs typeface="Leelawadee" panose="020B0502040204020203" pitchFamily="34" charset="-34"/>
              </a:rPr>
              <a:t>? (In order)</a:t>
            </a:r>
          </a:p>
          <a:p>
            <a:pPr marL="342900" indent="-342900" eaLnBrk="0" fontAlgn="base" hangingPunct="0">
              <a:spcBef>
                <a:spcPct val="0"/>
              </a:spcBef>
              <a:spcAft>
                <a:spcPct val="0"/>
              </a:spcAft>
              <a:buFontTx/>
              <a:buAutoNum type="arabicParenR"/>
            </a:pPr>
            <a:r>
              <a:rPr lang="en-GB" altLang="en-US" sz="1900" dirty="0">
                <a:latin typeface="Leelawadee" panose="020B0502040204020203" pitchFamily="34" charset="-34"/>
                <a:cs typeface="Leelawadee" panose="020B0502040204020203" pitchFamily="34" charset="-34"/>
              </a:rPr>
              <a:t>Class teacher (Mr Froud)</a:t>
            </a:r>
          </a:p>
          <a:p>
            <a:pPr marL="342900" lvl="0" indent="-342900" eaLnBrk="0" fontAlgn="base" hangingPunct="0">
              <a:spcBef>
                <a:spcPct val="0"/>
              </a:spcBef>
              <a:spcAft>
                <a:spcPct val="0"/>
              </a:spcAft>
              <a:buAutoNum type="arabicParenR"/>
            </a:pPr>
            <a:r>
              <a:rPr lang="en-GB" altLang="en-US" sz="1900" dirty="0">
                <a:latin typeface="Leelawadee" panose="020B0502040204020203" pitchFamily="34" charset="-34"/>
                <a:cs typeface="Leelawadee" panose="020B0502040204020203" pitchFamily="34" charset="-34"/>
              </a:rPr>
              <a:t>Phase Leader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Inclusion Lead (SEND, Pupil Premium, English as an additional language) (Mrs James)</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Assistant Headteacher (Mr Connell &amp;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Deputy Headteacher (Mrs Heffron)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Headteacher (Mrs </a:t>
            </a:r>
            <a:r>
              <a:rPr lang="en-GB" altLang="en-US" sz="1900" dirty="0" err="1">
                <a:latin typeface="Leelawadee" panose="020B0502040204020203" pitchFamily="34" charset="-34"/>
                <a:cs typeface="Leelawadee" panose="020B0502040204020203" pitchFamily="34" charset="-34"/>
              </a:rPr>
              <a:t>Norville</a:t>
            </a:r>
            <a:r>
              <a:rPr lang="en-GB" altLang="en-US" sz="1900" dirty="0">
                <a:latin typeface="Leelawadee" panose="020B0502040204020203" pitchFamily="34" charset="-34"/>
                <a:cs typeface="Leelawadee" panose="020B0502040204020203" pitchFamily="34" charset="-34"/>
              </a:rPr>
              <a:t>)</a:t>
            </a: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Email</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Staff email addresses can be found on our school website. Staff should respond within 24 hours.  If it is urgent, please call or email the school office: </a:t>
            </a:r>
            <a:r>
              <a:rPr lang="en-GB" altLang="en-US" sz="1900" dirty="0">
                <a:latin typeface="Leelawadee" panose="020B0502040204020203" pitchFamily="34" charset="-34"/>
                <a:cs typeface="Leelawadee" panose="020B0502040204020203" pitchFamily="34" charset="-34"/>
                <a:hlinkClick r:id="rId2"/>
              </a:rPr>
              <a:t>school@sacredheart.merton.sch.uk</a:t>
            </a: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Please note that staff are </a:t>
            </a:r>
            <a:r>
              <a:rPr lang="en-GB" altLang="en-US" sz="1900" b="1" dirty="0">
                <a:latin typeface="Leelawadee" panose="020B0502040204020203" pitchFamily="34" charset="-34"/>
                <a:cs typeface="Leelawadee" panose="020B0502040204020203" pitchFamily="34" charset="-34"/>
              </a:rPr>
              <a:t>not</a:t>
            </a:r>
            <a:r>
              <a:rPr lang="en-GB" altLang="en-US" sz="1900" dirty="0">
                <a:latin typeface="Leelawadee" panose="020B0502040204020203" pitchFamily="34" charset="-34"/>
                <a:cs typeface="Leelawadee" panose="020B0502040204020203" pitchFamily="34" charset="-34"/>
              </a:rPr>
              <a:t> required to respond to emails out of school hours or in the holidays.</a:t>
            </a:r>
          </a:p>
        </p:txBody>
      </p:sp>
      <p:pic>
        <p:nvPicPr>
          <p:cNvPr id="2" name="Picture 1">
            <a:extLst>
              <a:ext uri="{FF2B5EF4-FFF2-40B4-BE49-F238E27FC236}">
                <a16:creationId xmlns:a16="http://schemas.microsoft.com/office/drawing/2014/main" id="{60E5E1B4-687F-4DB3-8D1E-D4A99C123DE3}"/>
              </a:ext>
            </a:extLst>
          </p:cNvPr>
          <p:cNvPicPr>
            <a:picLocks noChangeAspect="1"/>
          </p:cNvPicPr>
          <p:nvPr/>
        </p:nvPicPr>
        <p:blipFill>
          <a:blip r:embed="rId3"/>
          <a:stretch>
            <a:fillRect/>
          </a:stretch>
        </p:blipFill>
        <p:spPr>
          <a:xfrm>
            <a:off x="10878824" y="0"/>
            <a:ext cx="1313176" cy="1129553"/>
          </a:xfrm>
          <a:prstGeom prst="rect">
            <a:avLst/>
          </a:prstGeom>
        </p:spPr>
      </p:pic>
    </p:spTree>
    <p:extLst>
      <p:ext uri="{BB962C8B-B14F-4D97-AF65-F5344CB8AC3E}">
        <p14:creationId xmlns:p14="http://schemas.microsoft.com/office/powerpoint/2010/main" val="355044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218159" y="1219143"/>
            <a:ext cx="834194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Website</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website has both the term dates and a calendar indicating school events such as assemblies, Masses or PSA events. Dates are subject to change so please check the calendar regularly. If anything is missing, please email Mrs Bastian (tbastian@sacredheart.merton.sch.uk).</a:t>
            </a:r>
            <a:endParaRPr lang="en-GB" altLang="en-US" sz="2000" dirty="0">
              <a:highlight>
                <a:srgbClr val="00FFFF"/>
              </a:highlight>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Newsletter</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newsletter is emailed weekly and uploaded to the website. The website shares news, photos and updates about life at Sacred Heart. These also share upcoming dates or events.</a:t>
            </a: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Social Media (Instagram, Facebook and ‘X’ Twitter)</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We regularly share news, photos and updates on our Facebook and Twitter page also. </a:t>
            </a: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p:txBody>
      </p:sp>
      <p:sp>
        <p:nvSpPr>
          <p:cNvPr id="2" name="Rectangle 1"/>
          <p:cNvSpPr/>
          <p:nvPr/>
        </p:nvSpPr>
        <p:spPr>
          <a:xfrm>
            <a:off x="9110950" y="1788530"/>
            <a:ext cx="2949018" cy="2246769"/>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Contact information</a:t>
            </a:r>
          </a:p>
          <a:p>
            <a:pPr lvl="0" eaLnBrk="0" fontAlgn="base" hangingPunct="0">
              <a:spcBef>
                <a:spcPct val="0"/>
              </a:spcBef>
              <a:spcAft>
                <a:spcPct val="0"/>
              </a:spcAft>
            </a:pPr>
            <a:r>
              <a:rPr lang="en-GB" altLang="en-US" sz="2000" dirty="0">
                <a:solidFill>
                  <a:srgbClr val="FF0000"/>
                </a:solidFill>
                <a:latin typeface="Leelawadee" panose="020B0502040204020203" pitchFamily="34" charset="-34"/>
                <a:cs typeface="Leelawadee" panose="020B0502040204020203" pitchFamily="34" charset="-34"/>
              </a:rPr>
              <a:t>Please ensure that all your contact information is correct – please see the office if you need to make any changes</a:t>
            </a:r>
            <a:r>
              <a:rPr lang="en-GB" altLang="en-US" sz="2000" dirty="0">
                <a:latin typeface="Leelawadee" panose="020B0502040204020203" pitchFamily="34" charset="-34"/>
                <a:cs typeface="Leelawadee" panose="020B0502040204020203" pitchFamily="34" charset="-34"/>
              </a:rPr>
              <a:t>. </a:t>
            </a:r>
          </a:p>
        </p:txBody>
      </p:sp>
      <p:sp>
        <p:nvSpPr>
          <p:cNvPr id="10" name="Rectangle 9"/>
          <p:cNvSpPr/>
          <p:nvPr/>
        </p:nvSpPr>
        <p:spPr>
          <a:xfrm>
            <a:off x="9110950" y="4573962"/>
            <a:ext cx="2860882" cy="1631216"/>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Photo Permission</a:t>
            </a:r>
          </a:p>
          <a:p>
            <a:pPr marR="0" lvl="0" indent="0" eaLnBrk="0" fontAlgn="base" hangingPunct="0">
              <a:lnSpc>
                <a:spcPct val="100000"/>
              </a:lnSpc>
              <a:spcBef>
                <a:spcPct val="0"/>
              </a:spcBef>
              <a:spcAft>
                <a:spcPct val="0"/>
              </a:spcAft>
              <a:buClrTx/>
              <a:buSzTx/>
              <a:buFontTx/>
              <a:buNone/>
              <a:tabLst/>
            </a:pPr>
            <a:r>
              <a:rPr lang="en-GB" altLang="en-US" sz="2000" dirty="0">
                <a:solidFill>
                  <a:srgbClr val="FF0000"/>
                </a:solidFill>
                <a:latin typeface="Leelawadee" panose="020B0502040204020203" pitchFamily="34" charset="-34"/>
                <a:cs typeface="Leelawadee" panose="020B0502040204020203" pitchFamily="34" charset="-34"/>
              </a:rPr>
              <a:t>Please ensure that you have given photo permission to the office!  </a:t>
            </a:r>
            <a:endParaRPr lang="en-GB" altLang="en-US" sz="2000" dirty="0">
              <a:latin typeface="Leelawadee" panose="020B0502040204020203" pitchFamily="34" charset="-34"/>
              <a:cs typeface="Leelawadee" panose="020B0502040204020203" pitchFamily="34" charset="-34"/>
            </a:endParaRPr>
          </a:p>
        </p:txBody>
      </p:sp>
      <p:pic>
        <p:nvPicPr>
          <p:cNvPr id="3" name="Picture 2">
            <a:extLst>
              <a:ext uri="{FF2B5EF4-FFF2-40B4-BE49-F238E27FC236}">
                <a16:creationId xmlns:a16="http://schemas.microsoft.com/office/drawing/2014/main" id="{F4138326-1425-4DDD-8658-11CD4FA6A635}"/>
              </a:ext>
            </a:extLst>
          </p:cNvPr>
          <p:cNvPicPr>
            <a:picLocks noChangeAspect="1"/>
          </p:cNvPicPr>
          <p:nvPr/>
        </p:nvPicPr>
        <p:blipFill>
          <a:blip r:embed="rId2"/>
          <a:stretch>
            <a:fillRect/>
          </a:stretch>
        </p:blipFill>
        <p:spPr>
          <a:xfrm>
            <a:off x="10369807" y="197071"/>
            <a:ext cx="1438781" cy="1237595"/>
          </a:xfrm>
          <a:prstGeom prst="rect">
            <a:avLst/>
          </a:prstGeom>
        </p:spPr>
      </p:pic>
    </p:spTree>
    <p:extLst>
      <p:ext uri="{BB962C8B-B14F-4D97-AF65-F5344CB8AC3E}">
        <p14:creationId xmlns:p14="http://schemas.microsoft.com/office/powerpoint/2010/main" val="28185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383412" y="1125913"/>
            <a:ext cx="76994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Reading Diaries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Each child has a reading diary – these should be used for the following:</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at home (daily)</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with an adult in school</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write any notes or questions to the adults – if urgent or sensitive, please send a separate note or email.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Google Classroom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Leelawadee" panose="020B0502040204020203" pitchFamily="34" charset="-34"/>
                <a:cs typeface="Leelawadee" panose="020B0502040204020203" pitchFamily="34" charset="-34"/>
              </a:rPr>
              <a:t>Often reminders for pupils and parents such </a:t>
            </a:r>
            <a:r>
              <a:rPr lang="en-GB" altLang="en-US" sz="2000">
                <a:latin typeface="Leelawadee" panose="020B0502040204020203" pitchFamily="34" charset="-34"/>
                <a:cs typeface="Leelawadee" panose="020B0502040204020203" pitchFamily="34" charset="-34"/>
              </a:rPr>
              <a:t>as non-uniform </a:t>
            </a:r>
            <a:r>
              <a:rPr lang="en-GB" altLang="en-US" sz="2000" dirty="0">
                <a:latin typeface="Leelawadee" panose="020B0502040204020203" pitchFamily="34" charset="-34"/>
                <a:cs typeface="Leelawadee" panose="020B0502040204020203" pitchFamily="34" charset="-34"/>
              </a:rPr>
              <a:t>Days, trips, assemblies etc. are added to the Google Classroom stream.</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marR="0" lvl="0" indent="0" eaLnBrk="0" fontAlgn="base"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Emails and text messages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Some letters or messages are emailed home. If we need to contact parents urgently regarding changes, we will send a text message.</a:t>
            </a:r>
          </a:p>
        </p:txBody>
      </p:sp>
      <p:pic>
        <p:nvPicPr>
          <p:cNvPr id="5" name="Picture 4"/>
          <p:cNvPicPr>
            <a:picLocks noChangeAspect="1"/>
          </p:cNvPicPr>
          <p:nvPr/>
        </p:nvPicPr>
        <p:blipFill rotWithShape="1">
          <a:blip r:embed="rId2"/>
          <a:srcRect r="50061"/>
          <a:stretch/>
        </p:blipFill>
        <p:spPr>
          <a:xfrm>
            <a:off x="8082843" y="1433689"/>
            <a:ext cx="3883185" cy="5519119"/>
          </a:xfrm>
          <a:prstGeom prst="rect">
            <a:avLst/>
          </a:prstGeom>
        </p:spPr>
      </p:pic>
      <p:pic>
        <p:nvPicPr>
          <p:cNvPr id="2" name="Picture 1">
            <a:extLst>
              <a:ext uri="{FF2B5EF4-FFF2-40B4-BE49-F238E27FC236}">
                <a16:creationId xmlns:a16="http://schemas.microsoft.com/office/drawing/2014/main" id="{FED56125-A71F-4F2A-99F9-B90F91B7AF3E}"/>
              </a:ext>
            </a:extLst>
          </p:cNvPr>
          <p:cNvPicPr>
            <a:picLocks noChangeAspect="1"/>
          </p:cNvPicPr>
          <p:nvPr/>
        </p:nvPicPr>
        <p:blipFill>
          <a:blip r:embed="rId3"/>
          <a:stretch>
            <a:fillRect/>
          </a:stretch>
        </p:blipFill>
        <p:spPr>
          <a:xfrm>
            <a:off x="10266109" y="196094"/>
            <a:ext cx="1438781" cy="1237595"/>
          </a:xfrm>
          <a:prstGeom prst="rect">
            <a:avLst/>
          </a:prstGeom>
        </p:spPr>
      </p:pic>
    </p:spTree>
    <p:extLst>
      <p:ext uri="{BB962C8B-B14F-4D97-AF65-F5344CB8AC3E}">
        <p14:creationId xmlns:p14="http://schemas.microsoft.com/office/powerpoint/2010/main" val="2637878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9653473"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between parents</a:t>
            </a:r>
          </a:p>
        </p:txBody>
      </p:sp>
      <p:sp>
        <p:nvSpPr>
          <p:cNvPr id="2" name="Rectangle 1"/>
          <p:cNvSpPr>
            <a:spLocks noChangeArrowheads="1"/>
          </p:cNvSpPr>
          <p:nvPr/>
        </p:nvSpPr>
        <p:spPr bwMode="auto">
          <a:xfrm>
            <a:off x="295277" y="960578"/>
            <a:ext cx="1017169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Whats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App groups set up by parents/parent reps are designed to help and support all families.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They are </a:t>
            </a:r>
            <a:r>
              <a:rPr kumimoji="0" lang="en-US" altLang="en-US" b="1" i="0" u="none" strike="noStrike" cap="none" normalizeH="0" dirty="0">
                <a:ln>
                  <a:noFill/>
                </a:ln>
                <a:solidFill>
                  <a:schemeClr val="tx1"/>
                </a:solidFill>
                <a:effectLst/>
                <a:latin typeface="Leelawadee" panose="020B0502040204020203" pitchFamily="34" charset="-34"/>
                <a:cs typeface="Leelawadee" panose="020B0502040204020203" pitchFamily="34" charset="-34"/>
              </a:rPr>
              <a:t>not</a:t>
            </a:r>
            <a:r>
              <a:rPr kumimoji="0" lang="en-US" altLang="en-US" i="0" u="none" strike="noStrike" cap="none" normalizeH="0" dirty="0">
                <a:ln>
                  <a:noFill/>
                </a:ln>
                <a:solidFill>
                  <a:schemeClr val="tx1"/>
                </a:solidFill>
                <a:effectLst/>
                <a:latin typeface="Leelawadee" panose="020B0502040204020203" pitchFamily="34" charset="-34"/>
                <a:cs typeface="Leelawadee" panose="020B0502040204020203" pitchFamily="34" charset="-34"/>
              </a:rPr>
              <a:t> run by school or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an official school channel of communication but we recognise that they are a useful tool for class representatives and parents. Please see the reminders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 below about social media and our school.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  </a:t>
            </a:r>
          </a:p>
        </p:txBody>
      </p:sp>
      <p:sp>
        <p:nvSpPr>
          <p:cNvPr id="3" name="Rectangle 2"/>
          <p:cNvSpPr/>
          <p:nvPr/>
        </p:nvSpPr>
        <p:spPr>
          <a:xfrm>
            <a:off x="121185" y="2582615"/>
            <a:ext cx="11457543" cy="3970318"/>
          </a:xfrm>
          <a:prstGeom prst="rect">
            <a:avLst/>
          </a:prstGeom>
        </p:spPr>
        <p:txBody>
          <a:bodyPr wrap="square">
            <a:spAutoFit/>
          </a:bodyPr>
          <a:lstStyle/>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Out of respect for other children and their families, parents/carers must not discuss individual children on What's App/social media groups.</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are advised to contact school should they have any concerns regarding their child. The platform should not discuss other children or incidents that are being managed within school.</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Ensure that any misinformation (or information that is inappropriate) being shared by members of the school community does not cause unnecessary distress </a:t>
            </a:r>
            <a:r>
              <a:rPr lang="en-US" altLang="en-US" b="1" dirty="0">
                <a:latin typeface="Leelawadee" panose="020B0502040204020203" pitchFamily="34" charset="-34"/>
                <a:cs typeface="Leelawadee" panose="020B0502040204020203" pitchFamily="34" charset="-34"/>
              </a:rPr>
              <a:t>to children as well as parents/carers and staff</a:t>
            </a:r>
            <a:r>
              <a:rPr lang="en-US" altLang="en-US" dirty="0">
                <a:latin typeface="Leelawadee" panose="020B0502040204020203" pitchFamily="34" charset="-34"/>
                <a:cs typeface="Leelawadee" panose="020B0502040204020203" pitchFamily="34" charset="-34"/>
              </a:rPr>
              <a:t>.</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Any comments shared on social media be kept </a:t>
            </a:r>
            <a:r>
              <a:rPr lang="en-US" altLang="en-US" u="sng" dirty="0">
                <a:latin typeface="Leelawadee" panose="020B0502040204020203" pitchFamily="34" charset="-34"/>
                <a:cs typeface="Leelawadee" panose="020B0502040204020203" pitchFamily="34" charset="-34"/>
              </a:rPr>
              <a:t>factual</a:t>
            </a:r>
            <a:r>
              <a:rPr lang="en-US" altLang="en-US" dirty="0">
                <a:latin typeface="Leelawadee" panose="020B0502040204020203" pitchFamily="34" charset="-34"/>
                <a:cs typeface="Leelawadee" panose="020B0502040204020203" pitchFamily="34" charset="-34"/>
              </a:rPr>
              <a:t> and </a:t>
            </a:r>
            <a:r>
              <a:rPr lang="en-US" altLang="en-US" u="sng" dirty="0">
                <a:latin typeface="Leelawadee" panose="020B0502040204020203" pitchFamily="34" charset="-34"/>
                <a:cs typeface="Leelawadee" panose="020B0502040204020203" pitchFamily="34" charset="-34"/>
              </a:rPr>
              <a:t>supportive</a:t>
            </a:r>
            <a:r>
              <a:rPr lang="en-US" altLang="en-US" dirty="0">
                <a:latin typeface="Leelawadee" panose="020B0502040204020203" pitchFamily="34" charset="-34"/>
                <a:cs typeface="Leelawadee" panose="020B0502040204020203" pitchFamily="34" charset="-34"/>
              </a:rPr>
              <a:t>, with links to the official school information where possible.</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with concerns that these rules (designed to support all families) are not being followed should take 'screenshots' and contact school for support.</a:t>
            </a:r>
          </a:p>
        </p:txBody>
      </p:sp>
      <p:pic>
        <p:nvPicPr>
          <p:cNvPr id="4" name="Picture 3">
            <a:extLst>
              <a:ext uri="{FF2B5EF4-FFF2-40B4-BE49-F238E27FC236}">
                <a16:creationId xmlns:a16="http://schemas.microsoft.com/office/drawing/2014/main" id="{D64134EE-5D49-4445-92AC-D9963AB71C8B}"/>
              </a:ext>
            </a:extLst>
          </p:cNvPr>
          <p:cNvPicPr>
            <a:picLocks noChangeAspect="1"/>
          </p:cNvPicPr>
          <p:nvPr/>
        </p:nvPicPr>
        <p:blipFill>
          <a:blip r:embed="rId2"/>
          <a:stretch>
            <a:fillRect/>
          </a:stretch>
        </p:blipFill>
        <p:spPr>
          <a:xfrm>
            <a:off x="10457942" y="107983"/>
            <a:ext cx="1438781" cy="1237595"/>
          </a:xfrm>
          <a:prstGeom prst="rect">
            <a:avLst/>
          </a:prstGeom>
        </p:spPr>
      </p:pic>
    </p:spTree>
    <p:extLst>
      <p:ext uri="{BB962C8B-B14F-4D97-AF65-F5344CB8AC3E}">
        <p14:creationId xmlns:p14="http://schemas.microsoft.com/office/powerpoint/2010/main" val="699604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19338" y="107983"/>
            <a:ext cx="3067984"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Attendance</a:t>
            </a:r>
          </a:p>
        </p:txBody>
      </p:sp>
      <p:sp>
        <p:nvSpPr>
          <p:cNvPr id="6" name="TextBox 5"/>
          <p:cNvSpPr txBox="1"/>
          <p:nvPr/>
        </p:nvSpPr>
        <p:spPr>
          <a:xfrm>
            <a:off x="2981405" y="2051637"/>
            <a:ext cx="184731" cy="369332"/>
          </a:xfrm>
          <a:prstGeom prst="rect">
            <a:avLst/>
          </a:prstGeom>
          <a:noFill/>
        </p:spPr>
        <p:txBody>
          <a:bodyPr wrap="none" rtlCol="0">
            <a:spAutoFit/>
          </a:bodyPr>
          <a:lstStyle/>
          <a:p>
            <a:endParaRPr lang="en-GB" dirty="0">
              <a:latin typeface="Leelawadee" panose="020B0502040204020203" pitchFamily="34" charset="-34"/>
              <a:cs typeface="Leelawadee" panose="020B0502040204020203" pitchFamily="34" charset="-34"/>
            </a:endParaRPr>
          </a:p>
        </p:txBody>
      </p:sp>
      <p:sp>
        <p:nvSpPr>
          <p:cNvPr id="7" name="TextBox 6"/>
          <p:cNvSpPr txBox="1"/>
          <p:nvPr/>
        </p:nvSpPr>
        <p:spPr>
          <a:xfrm>
            <a:off x="122585" y="1010262"/>
            <a:ext cx="11418474" cy="3323987"/>
          </a:xfrm>
          <a:prstGeom prst="rect">
            <a:avLst/>
          </a:prstGeom>
          <a:noFill/>
        </p:spPr>
        <p:txBody>
          <a:bodyPr wrap="square" rtlCol="0">
            <a:spAutoFit/>
          </a:bodyPr>
          <a:lstStyle/>
          <a:p>
            <a:r>
              <a:rPr lang="en-GB" sz="1500" dirty="0">
                <a:latin typeface="Leelawadee" panose="020B0502040204020203" pitchFamily="34" charset="-34"/>
                <a:cs typeface="Leelawadee" panose="020B0502040204020203" pitchFamily="34" charset="-34"/>
              </a:rPr>
              <a:t>Regular and punctual attendance is key to children’s learning, attainment and progress, both academically and socially.  </a:t>
            </a:r>
          </a:p>
          <a:p>
            <a:r>
              <a:rPr lang="en-GB" sz="1500" dirty="0">
                <a:latin typeface="Leelawadee" panose="020B0502040204020203" pitchFamily="34" charset="-34"/>
                <a:cs typeface="Leelawadee" panose="020B0502040204020203" pitchFamily="34" charset="-34"/>
              </a:rPr>
              <a:t>In simple terms, the more absences a child has (including lateness), the more learning they miss. This makes it harder for them to</a:t>
            </a:r>
          </a:p>
          <a:p>
            <a:r>
              <a:rPr lang="en-GB" sz="1500" dirty="0">
                <a:latin typeface="Leelawadee" panose="020B0502040204020203" pitchFamily="34" charset="-34"/>
                <a:cs typeface="Leelawadee" panose="020B0502040204020203" pitchFamily="34" charset="-34"/>
              </a:rPr>
              <a:t> reach their full potential.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Illness</a:t>
            </a:r>
          </a:p>
          <a:p>
            <a:r>
              <a:rPr lang="en-GB" sz="1500" dirty="0">
                <a:latin typeface="Leelawadee" panose="020B0502040204020203" pitchFamily="34" charset="-34"/>
                <a:cs typeface="Leelawadee" panose="020B0502040204020203" pitchFamily="34" charset="-34"/>
              </a:rPr>
              <a:t>If a child is to unwell to attend school - that is the right thing to do, however, medical advice is clear that children with mild illness e.g. a cough or cold </a:t>
            </a:r>
            <a:r>
              <a:rPr lang="en-GB" sz="1500" u="sng" dirty="0">
                <a:latin typeface="Leelawadee" panose="020B0502040204020203" pitchFamily="34" charset="-34"/>
                <a:cs typeface="Leelawadee" panose="020B0502040204020203" pitchFamily="34" charset="-34"/>
              </a:rPr>
              <a:t>without</a:t>
            </a:r>
            <a:r>
              <a:rPr lang="en-GB" sz="1500" dirty="0">
                <a:latin typeface="Leelawadee" panose="020B0502040204020203" pitchFamily="34" charset="-34"/>
                <a:cs typeface="Leelawadee" panose="020B0502040204020203" pitchFamily="34" charset="-34"/>
              </a:rPr>
              <a:t> a high temperature, will often be well enough to attend.  </a:t>
            </a:r>
          </a:p>
          <a:p>
            <a:r>
              <a:rPr lang="en-GB" sz="1500" dirty="0">
                <a:latin typeface="Leelawadee" panose="020B0502040204020203" pitchFamily="34" charset="-34"/>
                <a:cs typeface="Leelawadee" panose="020B0502040204020203" pitchFamily="34" charset="-34"/>
              </a:rPr>
              <a:t>To report your child absent, please leave a message on the school telephone 020 8942 0215 – option 1, before 9:30am on the first day.  Please give your child’s name, class, reason for absence and expected date of return.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Planned absence</a:t>
            </a:r>
          </a:p>
          <a:p>
            <a:r>
              <a:rPr lang="en-GB" sz="1500" dirty="0">
                <a:latin typeface="Leelawadee" panose="020B0502040204020203" pitchFamily="34" charset="-34"/>
                <a:cs typeface="Leelawadee" panose="020B0502040204020203" pitchFamily="34" charset="-34"/>
              </a:rPr>
              <a:t>Children should </a:t>
            </a:r>
            <a:r>
              <a:rPr lang="en-GB" sz="1500" b="1" dirty="0">
                <a:latin typeface="Leelawadee" panose="020B0502040204020203" pitchFamily="34" charset="-34"/>
                <a:cs typeface="Leelawadee" panose="020B0502040204020203" pitchFamily="34" charset="-34"/>
              </a:rPr>
              <a:t>not</a:t>
            </a:r>
            <a:r>
              <a:rPr lang="en-GB" sz="1500" dirty="0">
                <a:latin typeface="Leelawadee" panose="020B0502040204020203" pitchFamily="34" charset="-34"/>
                <a:cs typeface="Leelawadee" panose="020B0502040204020203" pitchFamily="34" charset="-34"/>
              </a:rPr>
              <a:t> be taken out of school during term time unless there are exceptional circumstances (the DfE does not consider holidays or visiting family overseas to be exceptional). Any planned absence during term must be applied for in writing </a:t>
            </a:r>
            <a:r>
              <a:rPr lang="en-GB" sz="1500" u="sng" dirty="0">
                <a:latin typeface="Leelawadee" panose="020B0502040204020203" pitchFamily="34" charset="-34"/>
                <a:cs typeface="Leelawadee" panose="020B0502040204020203" pitchFamily="34" charset="-34"/>
              </a:rPr>
              <a:t>at least </a:t>
            </a:r>
            <a:r>
              <a:rPr lang="en-GB" sz="1500" dirty="0">
                <a:latin typeface="Leelawadee" panose="020B0502040204020203" pitchFamily="34" charset="-34"/>
                <a:cs typeface="Leelawadee" panose="020B0502040204020203" pitchFamily="34" charset="-34"/>
              </a:rPr>
              <a:t>two weeks in advance, forms are available from the office. </a:t>
            </a:r>
          </a:p>
        </p:txBody>
      </p:sp>
      <p:pic>
        <p:nvPicPr>
          <p:cNvPr id="8" name="Picture 7"/>
          <p:cNvPicPr>
            <a:picLocks noChangeAspect="1"/>
          </p:cNvPicPr>
          <p:nvPr/>
        </p:nvPicPr>
        <p:blipFill rotWithShape="1">
          <a:blip r:embed="rId2"/>
          <a:srcRect t="14672"/>
          <a:stretch/>
        </p:blipFill>
        <p:spPr>
          <a:xfrm>
            <a:off x="6092720" y="4185744"/>
            <a:ext cx="5768627" cy="2492357"/>
          </a:xfrm>
          <a:prstGeom prst="round2DiagRect">
            <a:avLst>
              <a:gd name="adj1" fmla="val 25573"/>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TextBox 2"/>
          <p:cNvSpPr txBox="1"/>
          <p:nvPr/>
        </p:nvSpPr>
        <p:spPr>
          <a:xfrm>
            <a:off x="122585" y="4226510"/>
            <a:ext cx="5301983" cy="2631490"/>
          </a:xfrm>
          <a:prstGeom prst="rect">
            <a:avLst/>
          </a:prstGeom>
          <a:noFill/>
        </p:spPr>
        <p:txBody>
          <a:bodyPr wrap="square" rtlCol="0">
            <a:spAutoFit/>
          </a:bodyPr>
          <a:lstStyle/>
          <a:p>
            <a:r>
              <a:rPr lang="en-US" sz="1500" b="1" dirty="0">
                <a:latin typeface="Leelawadee" panose="020B0502040204020203" pitchFamily="34" charset="-34"/>
                <a:cs typeface="Leelawadee" panose="020B0502040204020203" pitchFamily="34" charset="-34"/>
              </a:rPr>
              <a:t>Celebrating Attendance</a:t>
            </a:r>
          </a:p>
          <a:p>
            <a:r>
              <a:rPr lang="en-US" sz="1500" dirty="0">
                <a:latin typeface="Leelawadee" panose="020B0502040204020203" pitchFamily="34" charset="-34"/>
                <a:cs typeface="Leelawadee" panose="020B0502040204020203" pitchFamily="34" charset="-34"/>
              </a:rPr>
              <a:t>Class certificates are awarded weekly in celebration assembly and the newsletter. Individuals are awarded with termly attendance postcards. Special badges are awarded at the end of each school year to every child who has achieved 100% attendance.</a:t>
            </a:r>
          </a:p>
          <a:p>
            <a:endParaRPr lang="en-US" sz="1500" dirty="0">
              <a:latin typeface="Leelawadee" panose="020B0502040204020203" pitchFamily="34" charset="-34"/>
              <a:cs typeface="Leelawadee" panose="020B0502040204020203" pitchFamily="34" charset="-34"/>
            </a:endParaRPr>
          </a:p>
          <a:p>
            <a:r>
              <a:rPr lang="en-US" sz="1500" dirty="0">
                <a:latin typeface="Leelawadee" panose="020B0502040204020203" pitchFamily="34" charset="-34"/>
                <a:cs typeface="Leelawadee" panose="020B0502040204020203" pitchFamily="34" charset="-34"/>
              </a:rPr>
              <a:t>Please do make an appointment with the class teacher and/or </a:t>
            </a:r>
          </a:p>
          <a:p>
            <a:r>
              <a:rPr lang="en-US" sz="1500" dirty="0">
                <a:latin typeface="Leelawadee" panose="020B0502040204020203" pitchFamily="34" charset="-34"/>
                <a:cs typeface="Leelawadee" panose="020B0502040204020203" pitchFamily="34" charset="-34"/>
              </a:rPr>
              <a:t>Mrs Marcelline our Attendance Officer if you have concerns regarding your child’s attendance.</a:t>
            </a:r>
            <a:endParaRPr lang="en-GB" sz="1500" dirty="0">
              <a:latin typeface="Leelawadee" panose="020B0502040204020203" pitchFamily="34" charset="-34"/>
              <a:cs typeface="Leelawadee" panose="020B0502040204020203" pitchFamily="34" charset="-34"/>
            </a:endParaRPr>
          </a:p>
        </p:txBody>
      </p:sp>
      <p:pic>
        <p:nvPicPr>
          <p:cNvPr id="5" name="Picture 4">
            <a:extLst>
              <a:ext uri="{FF2B5EF4-FFF2-40B4-BE49-F238E27FC236}">
                <a16:creationId xmlns:a16="http://schemas.microsoft.com/office/drawing/2014/main" id="{0809AF75-3A13-4A1D-9134-2B0F8DAC299B}"/>
              </a:ext>
            </a:extLst>
          </p:cNvPr>
          <p:cNvPicPr>
            <a:picLocks noChangeAspect="1"/>
          </p:cNvPicPr>
          <p:nvPr/>
        </p:nvPicPr>
        <p:blipFill>
          <a:blip r:embed="rId3"/>
          <a:stretch>
            <a:fillRect/>
          </a:stretch>
        </p:blipFill>
        <p:spPr>
          <a:xfrm>
            <a:off x="10484278" y="179899"/>
            <a:ext cx="1438781" cy="1237595"/>
          </a:xfrm>
          <a:prstGeom prst="rect">
            <a:avLst/>
          </a:prstGeom>
        </p:spPr>
      </p:pic>
    </p:spTree>
    <p:extLst>
      <p:ext uri="{BB962C8B-B14F-4D97-AF65-F5344CB8AC3E}">
        <p14:creationId xmlns:p14="http://schemas.microsoft.com/office/powerpoint/2010/main" val="3740467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sp>
        <p:nvSpPr>
          <p:cNvPr id="5" name="Rectangle 4"/>
          <p:cNvSpPr/>
          <p:nvPr/>
        </p:nvSpPr>
        <p:spPr>
          <a:xfrm>
            <a:off x="238185" y="1052082"/>
            <a:ext cx="9315446" cy="5078313"/>
          </a:xfrm>
          <a:prstGeom prst="rect">
            <a:avLst/>
          </a:prstGeom>
        </p:spPr>
        <p:txBody>
          <a:bodyPr wrap="square">
            <a:spAutoFit/>
          </a:bodyPr>
          <a:lstStyle/>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We have high expectations at Sacred Heart. One way of demonstrating this is the pride that we share as a school community in our uniform. </a:t>
            </a:r>
          </a:p>
          <a:p>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r>
              <a:rPr lang="en-GB" altLang="en-US" dirty="0">
                <a:latin typeface="Leelawadee" panose="020B0502040204020203" pitchFamily="34" charset="-34"/>
                <a:ea typeface="Times New Roman" panose="02020603050405020304" pitchFamily="18" charset="0"/>
                <a:cs typeface="Leelawadee" panose="020B0502040204020203" pitchFamily="34" charset="-34"/>
              </a:rPr>
              <a:t>Our uniform policy updated can be found on our website: </a:t>
            </a:r>
            <a:r>
              <a:rPr lang="en-GB" altLang="en-US" dirty="0">
                <a:latin typeface="Leelawadee" panose="020B0502040204020203" pitchFamily="34" charset="-34"/>
                <a:ea typeface="Times New Roman" panose="02020603050405020304" pitchFamily="18" charset="0"/>
                <a:cs typeface="Leelawadee" panose="020B0502040204020203" pitchFamily="34" charset="-34"/>
                <a:hlinkClick r:id="rId2"/>
              </a:rPr>
              <a:t>https://www.sacredheart.merton.sch.uk/uniform-information/</a:t>
            </a:r>
            <a:r>
              <a:rPr lang="en-GB" altLang="en-US" dirty="0">
                <a:latin typeface="Leelawadee" panose="020B0502040204020203" pitchFamily="34" charset="-34"/>
                <a:ea typeface="Times New Roman" panose="02020603050405020304" pitchFamily="18" charset="0"/>
                <a:cs typeface="Leelawadee" panose="020B0502040204020203" pitchFamily="34" charset="-34"/>
              </a:rPr>
              <a:t>  and on the next page. </a:t>
            </a:r>
          </a:p>
          <a:p>
            <a:pPr lvl="0"/>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Please support us by ensuring that your child arrives smartly in correct uniform.  </a:t>
            </a:r>
            <a:r>
              <a:rPr lang="en-GB" altLang="en-US" dirty="0">
                <a:latin typeface="Leelawadee" panose="020B0502040204020203" pitchFamily="34" charset="-34"/>
                <a:cs typeface="Leelawadee" panose="020B0502040204020203" pitchFamily="34" charset="-34"/>
              </a:rPr>
              <a:t>We will be monitoring that all children meet our high expectations. </a:t>
            </a:r>
          </a:p>
          <a:p>
            <a:pPr lvl="0"/>
            <a:endParaRPr lang="en-GB" altLang="en-US" dirty="0">
              <a:latin typeface="Leelawadee" panose="020B0502040204020203" pitchFamily="34" charset="-34"/>
              <a:cs typeface="Leelawadee" panose="020B0502040204020203" pitchFamily="34" charset="-34"/>
            </a:endParaRPr>
          </a:p>
          <a:p>
            <a:pPr lvl="0"/>
            <a:r>
              <a:rPr lang="en-GB" altLang="en-US" b="1" dirty="0">
                <a:latin typeface="Leelawadee" panose="020B0502040204020203" pitchFamily="34" charset="-34"/>
                <a:cs typeface="Leelawadee" panose="020B0502040204020203" pitchFamily="34" charset="-34"/>
              </a:rPr>
              <a:t>PE Kit</a:t>
            </a:r>
          </a:p>
          <a:p>
            <a:pPr hangingPunct="0"/>
            <a:r>
              <a:rPr lang="en-GB" dirty="0">
                <a:latin typeface="Leelawadee" panose="020B0502040204020203" pitchFamily="34" charset="-34"/>
                <a:cs typeface="Leelawadee" panose="020B0502040204020203" pitchFamily="34" charset="-34"/>
              </a:rPr>
              <a:t>Pupils in </a:t>
            </a:r>
            <a:r>
              <a:rPr lang="en-GB" b="1" dirty="0">
                <a:latin typeface="Leelawadee" panose="020B0502040204020203" pitchFamily="34" charset="-34"/>
                <a:cs typeface="Leelawadee" panose="020B0502040204020203" pitchFamily="34" charset="-34"/>
              </a:rPr>
              <a:t>Years 1-6</a:t>
            </a:r>
            <a:r>
              <a:rPr lang="en-GB" dirty="0">
                <a:latin typeface="Leelawadee" panose="020B0502040204020203" pitchFamily="34" charset="-34"/>
                <a:cs typeface="Leelawadee" panose="020B0502040204020203" pitchFamily="34" charset="-34"/>
              </a:rPr>
              <a:t> will arrive at school wearing their PE kit on their PE days (see below). </a:t>
            </a:r>
          </a:p>
          <a:p>
            <a:pPr hangingPunct="0"/>
            <a:endParaRPr lang="en-GB"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 </a:t>
            </a:r>
            <a:endParaRPr lang="en-GB" b="1"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Our class/year group PE day is:</a:t>
            </a:r>
            <a:endParaRPr lang="en-GB" b="1" dirty="0">
              <a:solidFill>
                <a:srgbClr val="FF0000"/>
              </a:solidFill>
              <a:latin typeface="Leelawadee" panose="020B0502040204020203" pitchFamily="34" charset="-34"/>
              <a:cs typeface="Leelawadee" panose="020B0502040204020203" pitchFamily="34" charset="-34"/>
            </a:endParaRPr>
          </a:p>
          <a:p>
            <a:pPr hangingPunct="0"/>
            <a:endParaRPr lang="en-GB" dirty="0">
              <a:latin typeface="Leelawadee" panose="020B0502040204020203" pitchFamily="34" charset="-34"/>
              <a:cs typeface="Leelawadee" panose="020B0502040204020203" pitchFamily="34" charset="-34"/>
            </a:endParaRPr>
          </a:p>
          <a:p>
            <a:pPr hangingPunct="0"/>
            <a:r>
              <a:rPr lang="en-GB" b="1" u="sng" dirty="0">
                <a:latin typeface="Leelawadee" panose="020B0502040204020203" pitchFamily="34" charset="-34"/>
                <a:cs typeface="Leelawadee" panose="020B0502040204020203" pitchFamily="34" charset="-34"/>
              </a:rPr>
              <a:t>St Josephine Class: </a:t>
            </a:r>
            <a:r>
              <a:rPr lang="en-GB" b="1" dirty="0">
                <a:latin typeface="Leelawadee" panose="020B0502040204020203" pitchFamily="34" charset="-34"/>
                <a:cs typeface="Leelawadee" panose="020B0502040204020203" pitchFamily="34" charset="-34"/>
              </a:rPr>
              <a:t>Monday and Wednesday</a:t>
            </a:r>
          </a:p>
          <a:p>
            <a:pPr hangingPunct="0"/>
            <a:r>
              <a:rPr lang="en-GB" b="1" u="sng" dirty="0">
                <a:latin typeface="Leelawadee" panose="020B0502040204020203" pitchFamily="34" charset="-34"/>
                <a:cs typeface="Leelawadee" panose="020B0502040204020203" pitchFamily="34" charset="-34"/>
              </a:rPr>
              <a:t>St Maximillian Class: </a:t>
            </a:r>
            <a:r>
              <a:rPr lang="en-GB" b="1" dirty="0">
                <a:latin typeface="Leelawadee" panose="020B0502040204020203" pitchFamily="34" charset="-34"/>
                <a:cs typeface="Leelawadee" panose="020B0502040204020203" pitchFamily="34" charset="-34"/>
              </a:rPr>
              <a:t>Monday and Friday</a:t>
            </a:r>
          </a:p>
          <a:p>
            <a:pPr lvl="0"/>
            <a:endParaRPr lang="en-GB" altLang="en-US" dirty="0">
              <a:latin typeface="Leelawadee" panose="020B0502040204020203" pitchFamily="34" charset="-34"/>
              <a:cs typeface="Leelawadee" panose="020B0502040204020203" pitchFamily="34" charset="-34"/>
            </a:endParaRPr>
          </a:p>
        </p:txBody>
      </p:sp>
      <p:sp>
        <p:nvSpPr>
          <p:cNvPr id="8" name="Rectangle 7"/>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0CDF75E7-D276-412F-A800-CD9E2964948A}"/>
              </a:ext>
            </a:extLst>
          </p:cNvPr>
          <p:cNvPicPr>
            <a:picLocks noChangeAspect="1"/>
          </p:cNvPicPr>
          <p:nvPr/>
        </p:nvPicPr>
        <p:blipFill>
          <a:blip r:embed="rId3"/>
          <a:stretch>
            <a:fillRect/>
          </a:stretch>
        </p:blipFill>
        <p:spPr>
          <a:xfrm>
            <a:off x="10104681" y="315182"/>
            <a:ext cx="1438781" cy="1237595"/>
          </a:xfrm>
          <a:prstGeom prst="rect">
            <a:avLst/>
          </a:prstGeom>
        </p:spPr>
      </p:pic>
    </p:spTree>
    <p:extLst>
      <p:ext uri="{BB962C8B-B14F-4D97-AF65-F5344CB8AC3E}">
        <p14:creationId xmlns:p14="http://schemas.microsoft.com/office/powerpoint/2010/main" val="4035200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pic>
        <p:nvPicPr>
          <p:cNvPr id="4" name="Picture 3"/>
          <p:cNvPicPr>
            <a:picLocks noChangeAspect="1"/>
          </p:cNvPicPr>
          <p:nvPr/>
        </p:nvPicPr>
        <p:blipFill rotWithShape="1">
          <a:blip r:embed="rId2"/>
          <a:srcRect t="677"/>
          <a:stretch/>
        </p:blipFill>
        <p:spPr>
          <a:xfrm>
            <a:off x="500248" y="707886"/>
            <a:ext cx="8675034" cy="6048053"/>
          </a:xfrm>
          <a:prstGeom prst="rect">
            <a:avLst/>
          </a:prstGeom>
        </p:spPr>
      </p:pic>
      <p:sp>
        <p:nvSpPr>
          <p:cNvPr id="5" name="Rectangle 4"/>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40004B0B-BB70-4C2B-B966-0EFA0998BB06}"/>
              </a:ext>
            </a:extLst>
          </p:cNvPr>
          <p:cNvPicPr>
            <a:picLocks noChangeAspect="1"/>
          </p:cNvPicPr>
          <p:nvPr/>
        </p:nvPicPr>
        <p:blipFill>
          <a:blip r:embed="rId3"/>
          <a:stretch>
            <a:fillRect/>
          </a:stretch>
        </p:blipFill>
        <p:spPr>
          <a:xfrm>
            <a:off x="10252971" y="194002"/>
            <a:ext cx="1438781" cy="1237595"/>
          </a:xfrm>
          <a:prstGeom prst="rect">
            <a:avLst/>
          </a:prstGeom>
        </p:spPr>
      </p:pic>
    </p:spTree>
    <p:extLst>
      <p:ext uri="{BB962C8B-B14F-4D97-AF65-F5344CB8AC3E}">
        <p14:creationId xmlns:p14="http://schemas.microsoft.com/office/powerpoint/2010/main" val="3125753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1066" y="3234205"/>
            <a:ext cx="716986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Teaching, Learning and the Curriculum</a:t>
            </a:r>
          </a:p>
        </p:txBody>
      </p:sp>
      <p:pic>
        <p:nvPicPr>
          <p:cNvPr id="2" name="Picture 1">
            <a:extLst>
              <a:ext uri="{FF2B5EF4-FFF2-40B4-BE49-F238E27FC236}">
                <a16:creationId xmlns:a16="http://schemas.microsoft.com/office/drawing/2014/main" id="{A2D36BF8-A84D-454D-A222-EFC48C3415BF}"/>
              </a:ext>
            </a:extLst>
          </p:cNvPr>
          <p:cNvPicPr>
            <a:picLocks noChangeAspect="1"/>
          </p:cNvPicPr>
          <p:nvPr/>
        </p:nvPicPr>
        <p:blipFill>
          <a:blip r:embed="rId2"/>
          <a:stretch>
            <a:fillRect/>
          </a:stretch>
        </p:blipFill>
        <p:spPr>
          <a:xfrm>
            <a:off x="4857814" y="448899"/>
            <a:ext cx="2476371" cy="2130098"/>
          </a:xfrm>
          <a:prstGeom prst="rect">
            <a:avLst/>
          </a:prstGeom>
        </p:spPr>
      </p:pic>
    </p:spTree>
    <p:extLst>
      <p:ext uri="{BB962C8B-B14F-4D97-AF65-F5344CB8AC3E}">
        <p14:creationId xmlns:p14="http://schemas.microsoft.com/office/powerpoint/2010/main" val="2952493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10" name="Table 9"/>
          <p:cNvGraphicFramePr>
            <a:graphicFrameLocks noGrp="1"/>
          </p:cNvGraphicFramePr>
          <p:nvPr>
            <p:extLst>
              <p:ext uri="{D42A27DB-BD31-4B8C-83A1-F6EECF244321}">
                <p14:modId xmlns:p14="http://schemas.microsoft.com/office/powerpoint/2010/main" val="3945857400"/>
              </p:ext>
            </p:extLst>
          </p:nvPr>
        </p:nvGraphicFramePr>
        <p:xfrm>
          <a:off x="176097" y="1157417"/>
          <a:ext cx="9739427" cy="5102679"/>
        </p:xfrm>
        <a:graphic>
          <a:graphicData uri="http://schemas.openxmlformats.org/drawingml/2006/table">
            <a:tbl>
              <a:tblPr firstRow="1" firstCol="1" bandRow="1"/>
              <a:tblGrid>
                <a:gridCol w="3246242">
                  <a:extLst>
                    <a:ext uri="{9D8B030D-6E8A-4147-A177-3AD203B41FA5}">
                      <a16:colId xmlns:a16="http://schemas.microsoft.com/office/drawing/2014/main" val="1817452846"/>
                    </a:ext>
                  </a:extLst>
                </a:gridCol>
                <a:gridCol w="3246242">
                  <a:extLst>
                    <a:ext uri="{9D8B030D-6E8A-4147-A177-3AD203B41FA5}">
                      <a16:colId xmlns:a16="http://schemas.microsoft.com/office/drawing/2014/main" val="404765675"/>
                    </a:ext>
                  </a:extLst>
                </a:gridCol>
                <a:gridCol w="3246943">
                  <a:extLst>
                    <a:ext uri="{9D8B030D-6E8A-4147-A177-3AD203B41FA5}">
                      <a16:colId xmlns:a16="http://schemas.microsoft.com/office/drawing/2014/main" val="1512381033"/>
                    </a:ext>
                  </a:extLst>
                </a:gridCol>
              </a:tblGrid>
              <a:tr h="820239">
                <a:tc gridSpan="3">
                  <a:txBody>
                    <a:bodyPr/>
                    <a:lstStyle/>
                    <a:p>
                      <a:pPr algn="ctr">
                        <a:lnSpc>
                          <a:spcPct val="115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Sacred Heart Catholic Primary School – Curriculum Intent</a:t>
                      </a:r>
                    </a:p>
                    <a:p>
                      <a:pPr algn="ctr">
                        <a:lnSpc>
                          <a:spcPct val="115000"/>
                        </a:lnSpc>
                        <a:spcAft>
                          <a:spcPts val="0"/>
                        </a:spcAft>
                      </a:pPr>
                      <a:r>
                        <a:rPr lang="en-GB" sz="600" dirty="0">
                          <a:effectLst/>
                          <a:latin typeface="Calibri" panose="020F0502020204030204" pitchFamily="34" charset="0"/>
                          <a:ea typeface="Calibri" panose="020F0502020204030204" pitchFamily="34" charset="0"/>
                          <a:cs typeface="Times New Roman" panose="02020603050405020304" pitchFamily="18" charset="0"/>
                        </a:rPr>
                        <a:t> </a:t>
                      </a:r>
                    </a:p>
                    <a:p>
                      <a:pPr algn="ctr" fontAlgn="t">
                        <a:spcAft>
                          <a:spcPts val="0"/>
                        </a:spcAft>
                      </a:pPr>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 strive to nurture a love of learning through excellence in learning, pastoral care and faith formation.</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01916278"/>
                  </a:ext>
                </a:extLst>
              </a:tr>
              <a:tr h="217947">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Faith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Hope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Love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1348617"/>
                  </a:ext>
                </a:extLst>
              </a:tr>
              <a:tr h="3440450">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b="1" dirty="0">
                          <a:effectLst/>
                          <a:latin typeface="Calibri" panose="020F0502020204030204" pitchFamily="34" charset="0"/>
                          <a:ea typeface="Calibri" panose="020F0502020204030204" pitchFamily="34" charset="0"/>
                          <a:cs typeface="Times New Roman" panose="02020603050405020304" pitchFamily="18" charset="0"/>
                        </a:rPr>
                        <a:t>Engages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enthuses </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learners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Empowers pupils to confidently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articulate</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their beliefs;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Sets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high expectations</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all pupils so that no child is left behind;</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Encourages pupils to have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resilience</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faith in themselves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Allows pupils to be </a:t>
                      </a:r>
                      <a:r>
                        <a:rPr lang="en-GB" sz="1600" b="1" dirty="0">
                          <a:effectLst/>
                          <a:latin typeface="Calibri" panose="020F0502020204030204" pitchFamily="34" charset="0"/>
                          <a:ea typeface="Calibri" panose="020F0502020204030204" pitchFamily="34" charset="0"/>
                          <a:cs typeface="Calibri" panose="020F0502020204030204" pitchFamily="34" charset="0"/>
                        </a:rPr>
                        <a:t>challenge</a:t>
                      </a:r>
                      <a:r>
                        <a:rPr lang="en-GB" sz="1600" dirty="0">
                          <a:effectLst/>
                          <a:latin typeface="Calibri" panose="020F0502020204030204" pitchFamily="34" charset="0"/>
                          <a:ea typeface="Calibri" panose="020F0502020204030204" pitchFamily="34" charset="0"/>
                          <a:cs typeface="Calibri" panose="020F0502020204030204" pitchFamily="34" charset="0"/>
                        </a:rPr>
                        <a:t> themselves and each other;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Encourages pupils to work </a:t>
                      </a:r>
                      <a:r>
                        <a:rPr lang="en-GB" sz="1600" b="1" dirty="0">
                          <a:effectLst/>
                          <a:latin typeface="Calibri" panose="020F0502020204030204" pitchFamily="34" charset="0"/>
                          <a:ea typeface="Calibri" panose="020F0502020204030204" pitchFamily="34" charset="0"/>
                          <a:cs typeface="Calibri" panose="020F0502020204030204" pitchFamily="34" charset="0"/>
                        </a:rPr>
                        <a:t>collaboratively </a:t>
                      </a:r>
                      <a:r>
                        <a:rPr lang="en-GB" sz="1600" dirty="0">
                          <a:effectLst/>
                          <a:latin typeface="Calibri" panose="020F0502020204030204" pitchFamily="34" charset="0"/>
                          <a:ea typeface="Calibri" panose="020F0502020204030204" pitchFamily="34" charset="0"/>
                          <a:cs typeface="Calibri" panose="020F0502020204030204" pitchFamily="34" charset="0"/>
                        </a:rPr>
                        <a:t>to build on </a:t>
                      </a:r>
                      <a:r>
                        <a:rPr lang="en-GB" sz="1600" b="1" dirty="0">
                          <a:effectLst/>
                          <a:latin typeface="Calibri" panose="020F0502020204030204" pitchFamily="34" charset="0"/>
                          <a:ea typeface="Calibri" panose="020F0502020204030204" pitchFamily="34" charset="0"/>
                          <a:cs typeface="Calibri" panose="020F0502020204030204" pitchFamily="34" charset="0"/>
                        </a:rPr>
                        <a:t>existing skills and knowledge</a:t>
                      </a:r>
                      <a:r>
                        <a:rPr lang="en-GB" sz="1600" dirty="0">
                          <a:effectLst/>
                          <a:latin typeface="Calibri" panose="020F0502020204030204" pitchFamily="34" charset="0"/>
                          <a:ea typeface="Calibri" panose="020F0502020204030204" pitchFamily="34" charset="0"/>
                          <a:cs typeface="Calibri" panose="020F0502020204030204" pitchFamily="34" charset="0"/>
                        </a:rPr>
                        <a:t> and acquire </a:t>
                      </a:r>
                      <a:r>
                        <a:rPr lang="en-GB" sz="1600" b="1" dirty="0">
                          <a:effectLst/>
                          <a:latin typeface="Calibri" panose="020F0502020204030204" pitchFamily="34" charset="0"/>
                          <a:ea typeface="Calibri" panose="020F0502020204030204" pitchFamily="34" charset="0"/>
                          <a:cs typeface="Calibri" panose="020F0502020204030204" pitchFamily="34" charset="0"/>
                        </a:rPr>
                        <a:t>ones also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Is </a:t>
                      </a:r>
                      <a:r>
                        <a:rPr lang="en-GB" sz="1600" b="1" dirty="0">
                          <a:effectLst/>
                          <a:latin typeface="Calibri" panose="020F0502020204030204" pitchFamily="34" charset="0"/>
                          <a:ea typeface="Calibri" panose="020F0502020204030204" pitchFamily="34" charset="0"/>
                          <a:cs typeface="Calibri" panose="020F0502020204030204" pitchFamily="34" charset="0"/>
                        </a:rPr>
                        <a:t>continually developed</a:t>
                      </a:r>
                      <a:r>
                        <a:rPr lang="en-GB" sz="1600" dirty="0">
                          <a:effectLst/>
                          <a:latin typeface="Calibri" panose="020F0502020204030204" pitchFamily="34" charset="0"/>
                          <a:ea typeface="Calibri" panose="020F0502020204030204" pitchFamily="34" charset="0"/>
                          <a:cs typeface="Calibri" panose="020F0502020204030204" pitchFamily="34" charset="0"/>
                        </a:rPr>
                        <a:t> through effective </a:t>
                      </a:r>
                      <a:r>
                        <a:rPr lang="en-GB" sz="1600" b="1" dirty="0">
                          <a:effectLst/>
                          <a:latin typeface="Calibri" panose="020F0502020204030204" pitchFamily="34" charset="0"/>
                          <a:ea typeface="Calibri" panose="020F0502020204030204" pitchFamily="34" charset="0"/>
                          <a:cs typeface="Calibri" panose="020F0502020204030204" pitchFamily="34" charset="0"/>
                        </a:rPr>
                        <a:t>CPD</a:t>
                      </a:r>
                      <a:r>
                        <a:rPr lang="en-GB" sz="1600" dirty="0">
                          <a:effectLst/>
                          <a:latin typeface="Calibri" panose="020F0502020204030204" pitchFamily="34" charset="0"/>
                          <a:ea typeface="Calibri" panose="020F0502020204030204" pitchFamily="34" charset="0"/>
                          <a:cs typeface="Calibri" panose="020F0502020204030204" pitchFamily="34" charset="0"/>
                        </a:rPr>
                        <a:t> and reflective dialogue and practice;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Gospel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British Values, loving </a:t>
                      </a:r>
                      <a:r>
                        <a:rPr lang="en-GB" sz="1600" dirty="0">
                          <a:effectLst/>
                          <a:latin typeface="Calibri" panose="020F0502020204030204" pitchFamily="34" charset="0"/>
                          <a:ea typeface="Calibri" panose="020F0502020204030204" pitchFamily="34" charset="0"/>
                          <a:cs typeface="Times New Roman" panose="02020603050405020304" pitchFamily="18" charset="0"/>
                        </a:rPr>
                        <a:t>and</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celebrating</a:t>
                      </a:r>
                      <a:r>
                        <a:rPr lang="en-GB" sz="1600" dirty="0">
                          <a:effectLst/>
                          <a:latin typeface="Calibri" panose="020F0502020204030204" pitchFamily="34" charset="0"/>
                          <a:ea typeface="Calibri" panose="020F0502020204030204" pitchFamily="34" charset="0"/>
                          <a:cs typeface="Times New Roman" panose="02020603050405020304" pitchFamily="18" charset="0"/>
                        </a:rPr>
                        <a:t> differences</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self-motivation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 life-long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love of learning</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Allows opportunities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serve</a:t>
                      </a:r>
                      <a:r>
                        <a:rPr lang="en-GB" sz="1600" dirty="0">
                          <a:effectLst/>
                          <a:latin typeface="Calibri" panose="020F0502020204030204" pitchFamily="34" charset="0"/>
                          <a:ea typeface="Calibri" panose="020F0502020204030204" pitchFamily="34" charset="0"/>
                          <a:cs typeface="Times New Roman" panose="02020603050405020304" pitchFamily="18" charset="0"/>
                        </a:rPr>
                        <a:t> others so pupils develop a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sense of citizenship</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Aims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develop</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mental health</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6572825"/>
                  </a:ext>
                </a:extLst>
              </a:tr>
            </a:tbl>
          </a:graphicData>
        </a:graphic>
      </p:graphicFrame>
      <p:pic>
        <p:nvPicPr>
          <p:cNvPr id="2" name="Picture 1">
            <a:extLst>
              <a:ext uri="{FF2B5EF4-FFF2-40B4-BE49-F238E27FC236}">
                <a16:creationId xmlns:a16="http://schemas.microsoft.com/office/drawing/2014/main" id="{BFD58C88-0C7B-4C69-A6E2-583C2EE7E717}"/>
              </a:ext>
            </a:extLst>
          </p:cNvPr>
          <p:cNvPicPr>
            <a:picLocks noChangeAspect="1"/>
          </p:cNvPicPr>
          <p:nvPr/>
        </p:nvPicPr>
        <p:blipFill>
          <a:blip r:embed="rId2"/>
          <a:stretch>
            <a:fillRect/>
          </a:stretch>
        </p:blipFill>
        <p:spPr>
          <a:xfrm>
            <a:off x="10367709" y="244802"/>
            <a:ext cx="1438781" cy="1237595"/>
          </a:xfrm>
          <a:prstGeom prst="rect">
            <a:avLst/>
          </a:prstGeom>
        </p:spPr>
      </p:pic>
    </p:spTree>
    <p:extLst>
      <p:ext uri="{BB962C8B-B14F-4D97-AF65-F5344CB8AC3E}">
        <p14:creationId xmlns:p14="http://schemas.microsoft.com/office/powerpoint/2010/main" val="1833361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8" name="Picture 7">
            <a:extLst>
              <a:ext uri="{FF2B5EF4-FFF2-40B4-BE49-F238E27FC236}">
                <a16:creationId xmlns:a16="http://schemas.microsoft.com/office/drawing/2014/main" id="{6F312EDF-080E-4DA4-8011-104ACB50C1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33" y="1105788"/>
            <a:ext cx="9837706" cy="5034695"/>
          </a:xfrm>
          <a:prstGeom prst="rect">
            <a:avLst/>
          </a:prstGeom>
        </p:spPr>
      </p:pic>
    </p:spTree>
    <p:extLst>
      <p:ext uri="{BB962C8B-B14F-4D97-AF65-F5344CB8AC3E}">
        <p14:creationId xmlns:p14="http://schemas.microsoft.com/office/powerpoint/2010/main" val="1056502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8" name="Picture 7">
            <a:extLst>
              <a:ext uri="{FF2B5EF4-FFF2-40B4-BE49-F238E27FC236}">
                <a16:creationId xmlns:a16="http://schemas.microsoft.com/office/drawing/2014/main" id="{E7EDA00A-201A-4AF3-A300-42BE3E82B6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098" y="1272660"/>
            <a:ext cx="9974067" cy="1476581"/>
          </a:xfrm>
          <a:prstGeom prst="rect">
            <a:avLst/>
          </a:prstGeom>
        </p:spPr>
      </p:pic>
      <p:pic>
        <p:nvPicPr>
          <p:cNvPr id="10" name="Picture 9">
            <a:extLst>
              <a:ext uri="{FF2B5EF4-FFF2-40B4-BE49-F238E27FC236}">
                <a16:creationId xmlns:a16="http://schemas.microsoft.com/office/drawing/2014/main" id="{2704A16C-C92B-431A-A5B8-2894D7DEC6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150" y="3036317"/>
            <a:ext cx="9935962" cy="2829320"/>
          </a:xfrm>
          <a:prstGeom prst="rect">
            <a:avLst/>
          </a:prstGeom>
        </p:spPr>
      </p:pic>
    </p:spTree>
    <p:extLst>
      <p:ext uri="{BB962C8B-B14F-4D97-AF65-F5344CB8AC3E}">
        <p14:creationId xmlns:p14="http://schemas.microsoft.com/office/powerpoint/2010/main" val="1146930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873" y="231499"/>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2" name="Table 1"/>
          <p:cNvGraphicFramePr>
            <a:graphicFrameLocks noGrp="1"/>
          </p:cNvGraphicFramePr>
          <p:nvPr>
            <p:extLst>
              <p:ext uri="{D42A27DB-BD31-4B8C-83A1-F6EECF244321}">
                <p14:modId xmlns:p14="http://schemas.microsoft.com/office/powerpoint/2010/main" val="2992708841"/>
              </p:ext>
            </p:extLst>
          </p:nvPr>
        </p:nvGraphicFramePr>
        <p:xfrm>
          <a:off x="493841" y="3087332"/>
          <a:ext cx="8602533" cy="2834640"/>
        </p:xfrm>
        <a:graphic>
          <a:graphicData uri="http://schemas.openxmlformats.org/drawingml/2006/table">
            <a:tbl>
              <a:tblPr firstRow="1" bandRow="1">
                <a:tableStyleId>{5C22544A-7EE6-4342-B048-85BDC9FD1C3A}</a:tableStyleId>
              </a:tblPr>
              <a:tblGrid>
                <a:gridCol w="2867511">
                  <a:extLst>
                    <a:ext uri="{9D8B030D-6E8A-4147-A177-3AD203B41FA5}">
                      <a16:colId xmlns:a16="http://schemas.microsoft.com/office/drawing/2014/main" val="2344411078"/>
                    </a:ext>
                  </a:extLst>
                </a:gridCol>
                <a:gridCol w="2867511">
                  <a:extLst>
                    <a:ext uri="{9D8B030D-6E8A-4147-A177-3AD203B41FA5}">
                      <a16:colId xmlns:a16="http://schemas.microsoft.com/office/drawing/2014/main" val="2082579564"/>
                    </a:ext>
                  </a:extLst>
                </a:gridCol>
                <a:gridCol w="2867511">
                  <a:extLst>
                    <a:ext uri="{9D8B030D-6E8A-4147-A177-3AD203B41FA5}">
                      <a16:colId xmlns:a16="http://schemas.microsoft.com/office/drawing/2014/main" val="3491082863"/>
                    </a:ext>
                  </a:extLst>
                </a:gridCol>
              </a:tblGrid>
              <a:tr h="361872">
                <a:tc>
                  <a:txBody>
                    <a:bodyPr/>
                    <a:lstStyle/>
                    <a:p>
                      <a:r>
                        <a:rPr lang="en-GB" sz="1800" dirty="0">
                          <a:solidFill>
                            <a:sysClr val="windowText" lastClr="000000"/>
                          </a:solidFill>
                        </a:rPr>
                        <a:t>Daily</a:t>
                      </a:r>
                    </a:p>
                  </a:txBody>
                  <a:tcPr>
                    <a:solidFill>
                      <a:schemeClr val="accent6">
                        <a:lumMod val="20000"/>
                        <a:lumOff val="80000"/>
                      </a:schemeClr>
                    </a:solidFill>
                  </a:tcPr>
                </a:tc>
                <a:tc>
                  <a:txBody>
                    <a:bodyPr/>
                    <a:lstStyle/>
                    <a:p>
                      <a:r>
                        <a:rPr lang="en-GB" sz="1800" dirty="0">
                          <a:solidFill>
                            <a:sysClr val="windowText" lastClr="000000"/>
                          </a:solidFill>
                        </a:rPr>
                        <a:t>Twice a week</a:t>
                      </a:r>
                    </a:p>
                  </a:txBody>
                  <a:tcPr>
                    <a:solidFill>
                      <a:schemeClr val="accent6">
                        <a:lumMod val="20000"/>
                        <a:lumOff val="80000"/>
                      </a:schemeClr>
                    </a:solidFill>
                  </a:tcPr>
                </a:tc>
                <a:tc>
                  <a:txBody>
                    <a:bodyPr/>
                    <a:lstStyle/>
                    <a:p>
                      <a:r>
                        <a:rPr lang="en-GB" sz="1800" dirty="0">
                          <a:solidFill>
                            <a:sysClr val="windowText" lastClr="000000"/>
                          </a:solidFill>
                        </a:rPr>
                        <a:t>Once a week</a:t>
                      </a:r>
                    </a:p>
                  </a:txBody>
                  <a:tcPr>
                    <a:solidFill>
                      <a:schemeClr val="accent6">
                        <a:lumMod val="20000"/>
                        <a:lumOff val="80000"/>
                      </a:schemeClr>
                    </a:solidFill>
                  </a:tcPr>
                </a:tc>
                <a:extLst>
                  <a:ext uri="{0D108BD9-81ED-4DB2-BD59-A6C34878D82A}">
                    <a16:rowId xmlns:a16="http://schemas.microsoft.com/office/drawing/2014/main" val="3213498886"/>
                  </a:ext>
                </a:extLst>
              </a:tr>
              <a:tr h="314517">
                <a:tc>
                  <a:txBody>
                    <a:bodyPr/>
                    <a:lstStyle/>
                    <a:p>
                      <a:r>
                        <a:rPr lang="en-GB" sz="1800" dirty="0">
                          <a:solidFill>
                            <a:sysClr val="windowText" lastClr="000000"/>
                          </a:solidFill>
                        </a:rPr>
                        <a:t>EYFS/KS1</a:t>
                      </a:r>
                      <a:r>
                        <a:rPr lang="en-GB" sz="1800" baseline="0" dirty="0">
                          <a:solidFill>
                            <a:sysClr val="windowText" lastClr="000000"/>
                          </a:solidFill>
                        </a:rPr>
                        <a:t> Phonics </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RE</a:t>
                      </a:r>
                      <a:endParaRPr lang="en-GB" sz="1800" baseline="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Whole</a:t>
                      </a:r>
                      <a:r>
                        <a:rPr lang="en-GB" sz="1800" baseline="0" dirty="0">
                          <a:solidFill>
                            <a:sysClr val="windowText" lastClr="000000"/>
                          </a:solidFill>
                        </a:rPr>
                        <a:t> Class Guided Reading</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1723928941"/>
                  </a:ext>
                </a:extLst>
              </a:tr>
              <a:tr h="361872">
                <a:tc>
                  <a:txBody>
                    <a:bodyPr/>
                    <a:lstStyle/>
                    <a:p>
                      <a:r>
                        <a:rPr lang="en-GB" sz="1800" dirty="0">
                          <a:solidFill>
                            <a:sysClr val="windowText" lastClr="000000"/>
                          </a:solidFill>
                        </a:rPr>
                        <a:t>Maths</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solidFill>
                            <a:sysClr val="windowText" lastClr="000000"/>
                          </a:solidFill>
                        </a:rPr>
                        <a:t>Science</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PSHE</a:t>
                      </a:r>
                    </a:p>
                  </a:txBody>
                  <a:tcPr>
                    <a:solidFill>
                      <a:schemeClr val="accent6">
                        <a:lumMod val="20000"/>
                        <a:lumOff val="80000"/>
                      </a:schemeClr>
                    </a:solidFill>
                  </a:tcPr>
                </a:tc>
                <a:extLst>
                  <a:ext uri="{0D108BD9-81ED-4DB2-BD59-A6C34878D82A}">
                    <a16:rowId xmlns:a16="http://schemas.microsoft.com/office/drawing/2014/main" val="151895728"/>
                  </a:ext>
                </a:extLst>
              </a:tr>
              <a:tr h="361872">
                <a:tc>
                  <a:txBody>
                    <a:bodyPr/>
                    <a:lstStyle/>
                    <a:p>
                      <a:r>
                        <a:rPr lang="en-GB" sz="1800" dirty="0">
                          <a:solidFill>
                            <a:sysClr val="windowText" lastClr="000000"/>
                          </a:solidFill>
                        </a:rPr>
                        <a:t>English </a:t>
                      </a:r>
                    </a:p>
                  </a:txBody>
                  <a:tcPr>
                    <a:solidFill>
                      <a:schemeClr val="accent6">
                        <a:lumMod val="20000"/>
                        <a:lumOff val="80000"/>
                      </a:schemeClr>
                    </a:solidFill>
                  </a:tcPr>
                </a:tc>
                <a:tc>
                  <a:txBody>
                    <a:bodyPr/>
                    <a:lstStyle/>
                    <a:p>
                      <a:r>
                        <a:rPr lang="en-GB" sz="1800" dirty="0">
                          <a:solidFill>
                            <a:sysClr val="windowText" lastClr="000000"/>
                          </a:solidFill>
                        </a:rPr>
                        <a:t>PE</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solidFill>
                            <a:sysClr val="windowText" lastClr="000000"/>
                          </a:solidFill>
                        </a:rPr>
                        <a:t>History or</a:t>
                      </a:r>
                      <a:r>
                        <a:rPr lang="en-GB" sz="1800" baseline="0" dirty="0">
                          <a:solidFill>
                            <a:sysClr val="windowText" lastClr="000000"/>
                          </a:solidFill>
                        </a:rPr>
                        <a:t> Geography</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2444198026"/>
                  </a:ext>
                </a:extLst>
              </a:tr>
              <a:tr h="369762">
                <a:tc>
                  <a:txBody>
                    <a:bodyPr/>
                    <a:lstStyle/>
                    <a:p>
                      <a:r>
                        <a:rPr lang="en-GB" sz="1800" dirty="0">
                          <a:solidFill>
                            <a:sysClr val="windowText" lastClr="000000"/>
                          </a:solidFill>
                        </a:rPr>
                        <a:t>Prayer</a:t>
                      </a:r>
                      <a:r>
                        <a:rPr lang="en-GB" sz="1800" baseline="0" dirty="0">
                          <a:solidFill>
                            <a:sysClr val="windowText" lastClr="000000"/>
                          </a:solidFill>
                        </a:rPr>
                        <a:t> and Liturgy (Collective Worship)</a:t>
                      </a:r>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Art or DT</a:t>
                      </a:r>
                    </a:p>
                  </a:txBody>
                  <a:tcPr>
                    <a:solidFill>
                      <a:schemeClr val="accent6">
                        <a:lumMod val="20000"/>
                        <a:lumOff val="80000"/>
                      </a:schemeClr>
                    </a:solidFill>
                  </a:tcPr>
                </a:tc>
                <a:extLst>
                  <a:ext uri="{0D108BD9-81ED-4DB2-BD59-A6C34878D82A}">
                    <a16:rowId xmlns:a16="http://schemas.microsoft.com/office/drawing/2014/main" val="3431806889"/>
                  </a:ext>
                </a:extLst>
              </a:tr>
              <a:tr h="361872">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Music</a:t>
                      </a:r>
                    </a:p>
                  </a:txBody>
                  <a:tcPr>
                    <a:solidFill>
                      <a:schemeClr val="accent6">
                        <a:lumMod val="20000"/>
                        <a:lumOff val="80000"/>
                      </a:schemeClr>
                    </a:solidFill>
                  </a:tcPr>
                </a:tc>
                <a:extLst>
                  <a:ext uri="{0D108BD9-81ED-4DB2-BD59-A6C34878D82A}">
                    <a16:rowId xmlns:a16="http://schemas.microsoft.com/office/drawing/2014/main" val="4103355929"/>
                  </a:ext>
                </a:extLst>
              </a:tr>
              <a:tr h="335240">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Spanish (KS2)</a:t>
                      </a:r>
                    </a:p>
                  </a:txBody>
                  <a:tcPr>
                    <a:solidFill>
                      <a:schemeClr val="accent6">
                        <a:lumMod val="20000"/>
                        <a:lumOff val="80000"/>
                      </a:schemeClr>
                    </a:solidFill>
                  </a:tcPr>
                </a:tc>
                <a:extLst>
                  <a:ext uri="{0D108BD9-81ED-4DB2-BD59-A6C34878D82A}">
                    <a16:rowId xmlns:a16="http://schemas.microsoft.com/office/drawing/2014/main" val="1986547602"/>
                  </a:ext>
                </a:extLst>
              </a:tr>
            </a:tbl>
          </a:graphicData>
        </a:graphic>
      </p:graphicFrame>
      <p:sp>
        <p:nvSpPr>
          <p:cNvPr id="9" name="Rectangle 1"/>
          <p:cNvSpPr>
            <a:spLocks noChangeArrowheads="1"/>
          </p:cNvSpPr>
          <p:nvPr/>
        </p:nvSpPr>
        <p:spPr bwMode="auto">
          <a:xfrm>
            <a:off x="339928" y="1715741"/>
            <a:ext cx="926317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In order to deliver a broad and balanced curriculum, some subjects are taught daily and weekly. </a:t>
            </a:r>
          </a:p>
          <a:p>
            <a:pPr eaLnBrk="0" fontAlgn="base" hangingPunct="0">
              <a:spcBef>
                <a:spcPct val="0"/>
              </a:spcBef>
              <a:spcAft>
                <a:spcPct val="0"/>
              </a:spcAft>
            </a:pPr>
            <a:endParaRPr lang="en-GB"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alternate between History / Geography and Art / DT. </a:t>
            </a:r>
          </a:p>
        </p:txBody>
      </p:sp>
      <p:sp>
        <p:nvSpPr>
          <p:cNvPr id="10" name="Rectangle 9"/>
          <p:cNvSpPr/>
          <p:nvPr/>
        </p:nvSpPr>
        <p:spPr>
          <a:xfrm>
            <a:off x="280873" y="869808"/>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4" name="Picture 3">
            <a:extLst>
              <a:ext uri="{FF2B5EF4-FFF2-40B4-BE49-F238E27FC236}">
                <a16:creationId xmlns:a16="http://schemas.microsoft.com/office/drawing/2014/main" id="{CA9F9E95-5E30-4230-8779-5A44CAE905D9}"/>
              </a:ext>
            </a:extLst>
          </p:cNvPr>
          <p:cNvPicPr>
            <a:picLocks noChangeAspect="1"/>
          </p:cNvPicPr>
          <p:nvPr/>
        </p:nvPicPr>
        <p:blipFill>
          <a:blip r:embed="rId2"/>
          <a:stretch>
            <a:fillRect/>
          </a:stretch>
        </p:blipFill>
        <p:spPr>
          <a:xfrm>
            <a:off x="10240709" y="320587"/>
            <a:ext cx="1438781" cy="1237595"/>
          </a:xfrm>
          <a:prstGeom prst="rect">
            <a:avLst/>
          </a:prstGeom>
        </p:spPr>
      </p:pic>
    </p:spTree>
    <p:extLst>
      <p:ext uri="{BB962C8B-B14F-4D97-AF65-F5344CB8AC3E}">
        <p14:creationId xmlns:p14="http://schemas.microsoft.com/office/powerpoint/2010/main" val="2363382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Home Learning</a:t>
            </a:r>
          </a:p>
        </p:txBody>
      </p:sp>
      <p:sp>
        <p:nvSpPr>
          <p:cNvPr id="5" name="TextBox 4"/>
          <p:cNvSpPr txBox="1"/>
          <p:nvPr/>
        </p:nvSpPr>
        <p:spPr>
          <a:xfrm>
            <a:off x="10227156" y="2237591"/>
            <a:ext cx="2006858" cy="3416320"/>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EYFS home learning will be shared and completed on </a:t>
            </a:r>
            <a:r>
              <a:rPr lang="en-GB" b="1" dirty="0">
                <a:latin typeface="Leelawadee" panose="020B0502040204020203" pitchFamily="34" charset="-34"/>
                <a:cs typeface="Leelawadee" panose="020B0502040204020203" pitchFamily="34" charset="-34"/>
              </a:rPr>
              <a:t>Tapestry</a:t>
            </a:r>
            <a:r>
              <a:rPr lang="en-GB" dirty="0">
                <a:latin typeface="Leelawadee" panose="020B0502040204020203" pitchFamily="34" charset="-34"/>
                <a:cs typeface="Leelawadee" panose="020B0502040204020203" pitchFamily="34" charset="-34"/>
              </a:rPr>
              <a:t> </a:t>
            </a:r>
          </a:p>
          <a:p>
            <a:pPr algn="ctr"/>
            <a:endParaRPr lang="en-GB" dirty="0">
              <a:latin typeface="Leelawadee" panose="020B0502040204020203" pitchFamily="34" charset="-34"/>
              <a:cs typeface="Leelawadee" panose="020B0502040204020203" pitchFamily="34" charset="-34"/>
            </a:endParaRPr>
          </a:p>
          <a:p>
            <a:pPr algn="ctr"/>
            <a:r>
              <a:rPr lang="en-GB" dirty="0">
                <a:latin typeface="Leelawadee" panose="020B0502040204020203" pitchFamily="34" charset="-34"/>
                <a:cs typeface="Leelawadee" panose="020B0502040204020203" pitchFamily="34" charset="-34"/>
              </a:rPr>
              <a:t>Y1-6 home learning will be shared and completed on </a:t>
            </a:r>
          </a:p>
          <a:p>
            <a:pPr algn="ctr"/>
            <a:r>
              <a:rPr lang="en-GB" b="1" dirty="0">
                <a:latin typeface="Leelawadee" panose="020B0502040204020203" pitchFamily="34" charset="-34"/>
                <a:cs typeface="Leelawadee" panose="020B0502040204020203" pitchFamily="34" charset="-34"/>
              </a:rPr>
              <a:t>Google Classrooms</a:t>
            </a:r>
            <a:r>
              <a:rPr lang="en-GB" dirty="0">
                <a:latin typeface="Leelawadee" panose="020B0502040204020203" pitchFamily="34" charset="-34"/>
                <a:cs typeface="Leelawadee" panose="020B0502040204020203" pitchFamily="34" charset="-34"/>
              </a:rPr>
              <a:t>.</a:t>
            </a:r>
          </a:p>
        </p:txBody>
      </p:sp>
      <p:pic>
        <p:nvPicPr>
          <p:cNvPr id="2" name="Picture 1">
            <a:extLst>
              <a:ext uri="{FF2B5EF4-FFF2-40B4-BE49-F238E27FC236}">
                <a16:creationId xmlns:a16="http://schemas.microsoft.com/office/drawing/2014/main" id="{5B268CE9-E381-4364-A224-6D26A3FB76A4}"/>
              </a:ext>
            </a:extLst>
          </p:cNvPr>
          <p:cNvPicPr>
            <a:picLocks noChangeAspect="1"/>
          </p:cNvPicPr>
          <p:nvPr/>
        </p:nvPicPr>
        <p:blipFill>
          <a:blip r:embed="rId2"/>
          <a:stretch>
            <a:fillRect/>
          </a:stretch>
        </p:blipFill>
        <p:spPr>
          <a:xfrm>
            <a:off x="10369807" y="269483"/>
            <a:ext cx="1438781" cy="1237595"/>
          </a:xfrm>
          <a:prstGeom prst="rect">
            <a:avLst/>
          </a:prstGeom>
        </p:spPr>
      </p:pic>
      <p:pic>
        <p:nvPicPr>
          <p:cNvPr id="3" name="Picture 2">
            <a:extLst>
              <a:ext uri="{FF2B5EF4-FFF2-40B4-BE49-F238E27FC236}">
                <a16:creationId xmlns:a16="http://schemas.microsoft.com/office/drawing/2014/main" id="{08125422-2222-42EA-A7AC-1E7084169316}"/>
              </a:ext>
            </a:extLst>
          </p:cNvPr>
          <p:cNvPicPr>
            <a:picLocks noChangeAspect="1"/>
          </p:cNvPicPr>
          <p:nvPr/>
        </p:nvPicPr>
        <p:blipFill>
          <a:blip r:embed="rId3"/>
          <a:stretch>
            <a:fillRect/>
          </a:stretch>
        </p:blipFill>
        <p:spPr>
          <a:xfrm>
            <a:off x="149595" y="1813420"/>
            <a:ext cx="10077561" cy="3231160"/>
          </a:xfrm>
          <a:prstGeom prst="rect">
            <a:avLst/>
          </a:prstGeom>
        </p:spPr>
      </p:pic>
    </p:spTree>
    <p:extLst>
      <p:ext uri="{BB962C8B-B14F-4D97-AF65-F5344CB8AC3E}">
        <p14:creationId xmlns:p14="http://schemas.microsoft.com/office/powerpoint/2010/main" val="2000664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684" y="-59902"/>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How you can help  </a:t>
            </a:r>
          </a:p>
        </p:txBody>
      </p:sp>
      <p:sp>
        <p:nvSpPr>
          <p:cNvPr id="5" name="TextBox 4"/>
          <p:cNvSpPr txBox="1"/>
          <p:nvPr/>
        </p:nvSpPr>
        <p:spPr>
          <a:xfrm>
            <a:off x="85684" y="1413016"/>
            <a:ext cx="9279878" cy="4801314"/>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Parent Volunteers</a:t>
            </a:r>
          </a:p>
          <a:p>
            <a:r>
              <a:rPr lang="en-GB" dirty="0">
                <a:latin typeface="Leelawadee" panose="020B0502040204020203" pitchFamily="34" charset="-34"/>
                <a:cs typeface="Leelawadee" panose="020B0502040204020203" pitchFamily="34" charset="-34"/>
              </a:rPr>
              <a:t>We are looking for parent volunteers to help with reading, displays and resources. If you are able to commit your time regularly (weekly or fortnightly) for the year, please contact Mrs Bastian (</a:t>
            </a:r>
            <a:r>
              <a:rPr lang="en-GB" dirty="0">
                <a:latin typeface="Leelawadee" panose="020B0502040204020203" pitchFamily="34" charset="-34"/>
                <a:cs typeface="Leelawadee" panose="020B0502040204020203" pitchFamily="34" charset="-34"/>
                <a:hlinkClick r:id="rId2"/>
              </a:rPr>
              <a:t>tbastian@sacredheart.merton.sch.uk</a:t>
            </a:r>
            <a:r>
              <a:rPr lang="en-GB" dirty="0">
                <a:latin typeface="Leelawadee" panose="020B0502040204020203" pitchFamily="34" charset="-34"/>
                <a:cs typeface="Leelawadee" panose="020B0502040204020203" pitchFamily="34" charset="-34"/>
              </a:rPr>
              <a:t>) or complete the Google Form sent out to parents.</a:t>
            </a:r>
          </a:p>
          <a:p>
            <a:endParaRPr lang="en-GB"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Curriculum Enrichment Fund</a:t>
            </a:r>
          </a:p>
          <a:p>
            <a:r>
              <a:rPr lang="en-US" dirty="0">
                <a:latin typeface="Leelawadee" panose="020B0502040204020203" pitchFamily="34" charset="-34"/>
                <a:cs typeface="Leelawadee" panose="020B0502040204020203" pitchFamily="34" charset="-34"/>
              </a:rPr>
              <a:t>A </a:t>
            </a:r>
            <a:r>
              <a:rPr lang="en-US" b="1" dirty="0">
                <a:latin typeface="Leelawadee" panose="020B0502040204020203" pitchFamily="34" charset="-34"/>
                <a:cs typeface="Leelawadee" panose="020B0502040204020203" pitchFamily="34" charset="-34"/>
              </a:rPr>
              <a:t>voluntary</a:t>
            </a:r>
            <a:r>
              <a:rPr lang="en-US" dirty="0">
                <a:latin typeface="Leelawadee" panose="020B0502040204020203" pitchFamily="34" charset="-34"/>
                <a:cs typeface="Leelawadee" panose="020B0502040204020203" pitchFamily="34" charset="-34"/>
              </a:rPr>
              <a:t> contribution from parents of £10 per term for each pupil (via </a:t>
            </a:r>
            <a:r>
              <a:rPr lang="en-US" dirty="0" err="1">
                <a:latin typeface="Leelawadee" panose="020B0502040204020203" pitchFamily="34" charset="-34"/>
                <a:cs typeface="Leelawadee" panose="020B0502040204020203" pitchFamily="34" charset="-34"/>
              </a:rPr>
              <a:t>ParentPay</a:t>
            </a:r>
            <a:r>
              <a:rPr lang="en-US" dirty="0">
                <a:latin typeface="Leelawadee" panose="020B0502040204020203" pitchFamily="34" charset="-34"/>
                <a:cs typeface="Leelawadee" panose="020B0502040204020203" pitchFamily="34" charset="-34"/>
              </a:rPr>
              <a:t>) to fund learning opportunities we cannot afford to pay from the government funding we receive.  </a:t>
            </a:r>
          </a:p>
          <a:p>
            <a:endParaRPr lang="en-US"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All</a:t>
            </a:r>
            <a:r>
              <a:rPr lang="en-US" dirty="0">
                <a:latin typeface="Leelawadee" panose="020B0502040204020203" pitchFamily="34" charset="-34"/>
                <a:cs typeface="Leelawadee" panose="020B0502040204020203" pitchFamily="34" charset="-34"/>
              </a:rPr>
              <a:t> pupils benefit from the fund regardless of whether parents have made the voluntary contribution or not, however, a larger allocation of the funding will go towards those year groups / classes that have contributed the most. </a:t>
            </a:r>
          </a:p>
          <a:p>
            <a:endParaRPr lang="en-US" dirty="0">
              <a:latin typeface="Leelawadee" panose="020B0502040204020203" pitchFamily="34" charset="-34"/>
              <a:cs typeface="Leelawadee" panose="020B0502040204020203" pitchFamily="34" charset="-34"/>
            </a:endParaRPr>
          </a:p>
          <a:p>
            <a:r>
              <a:rPr lang="en-US" dirty="0">
                <a:latin typeface="Leelawadee" panose="020B0502040204020203" pitchFamily="34" charset="-34"/>
                <a:cs typeface="Leelawadee" panose="020B0502040204020203" pitchFamily="34" charset="-34"/>
              </a:rPr>
              <a:t>Please visit our website for more information: </a:t>
            </a:r>
            <a:r>
              <a:rPr lang="en-US" dirty="0">
                <a:latin typeface="Leelawadee" panose="020B0502040204020203" pitchFamily="34" charset="-34"/>
                <a:cs typeface="Leelawadee" panose="020B0502040204020203" pitchFamily="34" charset="-34"/>
                <a:hlinkClick r:id="rId3"/>
              </a:rPr>
              <a:t>https://www.sacredheart.merton.sch.uk/how-you-can-help-funding-donations-volunteers/</a:t>
            </a:r>
            <a:r>
              <a:rPr lang="en-US" dirty="0">
                <a:latin typeface="Leelawadee" panose="020B0502040204020203" pitchFamily="34" charset="-34"/>
                <a:cs typeface="Leelawadee" panose="020B0502040204020203" pitchFamily="34" charset="-34"/>
              </a:rPr>
              <a:t>  </a:t>
            </a:r>
            <a:endParaRPr lang="en-GB" dirty="0">
              <a:latin typeface="Leelawadee" panose="020B0502040204020203" pitchFamily="34" charset="-34"/>
              <a:cs typeface="Leelawadee" panose="020B0502040204020203" pitchFamily="34" charset="-34"/>
            </a:endParaRPr>
          </a:p>
        </p:txBody>
      </p:sp>
      <p:sp>
        <p:nvSpPr>
          <p:cNvPr id="3" name="TextBox 2"/>
          <p:cNvSpPr txBox="1"/>
          <p:nvPr/>
        </p:nvSpPr>
        <p:spPr>
          <a:xfrm>
            <a:off x="0" y="830445"/>
            <a:ext cx="9998555" cy="400110"/>
          </a:xfrm>
          <a:prstGeom prst="rect">
            <a:avLst/>
          </a:prstGeom>
          <a:noFill/>
        </p:spPr>
        <p:txBody>
          <a:bodyPr wrap="square" rtlCol="0">
            <a:spAutoFit/>
          </a:bodyPr>
          <a:lstStyle/>
          <a:p>
            <a:pPr algn="ctr"/>
            <a:r>
              <a:rPr lang="en-GB" sz="2000" b="1" dirty="0">
                <a:latin typeface="Leelawadee" panose="020B0502040204020203" pitchFamily="34" charset="-34"/>
                <a:cs typeface="Leelawadee" panose="020B0502040204020203" pitchFamily="34" charset="-34"/>
              </a:rPr>
              <a:t>Thank you for all that you already do to help and support our school!</a:t>
            </a: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4"/>
          <a:stretch>
            <a:fillRect/>
          </a:stretch>
        </p:blipFill>
        <p:spPr>
          <a:xfrm>
            <a:off x="10593276" y="29186"/>
            <a:ext cx="1438781" cy="1237595"/>
          </a:xfrm>
          <a:prstGeom prst="rect">
            <a:avLst/>
          </a:prstGeom>
        </p:spPr>
      </p:pic>
      <p:pic>
        <p:nvPicPr>
          <p:cNvPr id="9" name="Picture 8">
            <a:extLst>
              <a:ext uri="{FF2B5EF4-FFF2-40B4-BE49-F238E27FC236}">
                <a16:creationId xmlns:a16="http://schemas.microsoft.com/office/drawing/2014/main" id="{33D18521-A5E0-4DB5-AA8D-A9101D505B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89088" y="1449242"/>
            <a:ext cx="2242969" cy="2242969"/>
          </a:xfrm>
          <a:prstGeom prst="rect">
            <a:avLst/>
          </a:prstGeom>
        </p:spPr>
      </p:pic>
      <p:sp>
        <p:nvSpPr>
          <p:cNvPr id="10" name="TextBox 9">
            <a:extLst>
              <a:ext uri="{FF2B5EF4-FFF2-40B4-BE49-F238E27FC236}">
                <a16:creationId xmlns:a16="http://schemas.microsoft.com/office/drawing/2014/main" id="{CA9AF970-2457-4143-895B-0104ED7928EB}"/>
              </a:ext>
            </a:extLst>
          </p:cNvPr>
          <p:cNvSpPr txBox="1"/>
          <p:nvPr/>
        </p:nvSpPr>
        <p:spPr>
          <a:xfrm>
            <a:off x="9789087" y="3701993"/>
            <a:ext cx="2242970" cy="1200329"/>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Scan this QR code to get a link to the parent volunteer form</a:t>
            </a:r>
          </a:p>
        </p:txBody>
      </p:sp>
    </p:spTree>
    <p:extLst>
      <p:ext uri="{BB962C8B-B14F-4D97-AF65-F5344CB8AC3E}">
        <p14:creationId xmlns:p14="http://schemas.microsoft.com/office/powerpoint/2010/main" val="2644482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4442" y="3552476"/>
            <a:ext cx="12245981" cy="1754326"/>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Thank you for attending our Meet the Teacher meeting.</a:t>
            </a:r>
          </a:p>
          <a:p>
            <a:pPr algn="ctr"/>
            <a:endParaRPr lang="en-GB" sz="36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We look forward to working with you this year</a:t>
            </a:r>
            <a:r>
              <a:rPr lang="en-GB" b="1" dirty="0">
                <a:latin typeface="Leelawadee" panose="020B0502040204020203" pitchFamily="34" charset="-34"/>
                <a:cs typeface="Leelawadee" panose="020B0502040204020203" pitchFamily="34" charset="-34"/>
              </a:rPr>
              <a:t>.</a:t>
            </a:r>
            <a:endParaRPr lang="en-GB" sz="3600" b="1"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583D8888-42EB-45BC-90F4-E74CCA9C2455}"/>
              </a:ext>
            </a:extLst>
          </p:cNvPr>
          <p:cNvPicPr>
            <a:picLocks noChangeAspect="1"/>
          </p:cNvPicPr>
          <p:nvPr/>
        </p:nvPicPr>
        <p:blipFill>
          <a:blip r:embed="rId2"/>
          <a:stretch>
            <a:fillRect/>
          </a:stretch>
        </p:blipFill>
        <p:spPr>
          <a:xfrm>
            <a:off x="4509767" y="790902"/>
            <a:ext cx="2716533" cy="2336678"/>
          </a:xfrm>
          <a:prstGeom prst="rect">
            <a:avLst/>
          </a:prstGeom>
        </p:spPr>
      </p:pic>
    </p:spTree>
    <p:extLst>
      <p:ext uri="{BB962C8B-B14F-4D97-AF65-F5344CB8AC3E}">
        <p14:creationId xmlns:p14="http://schemas.microsoft.com/office/powerpoint/2010/main" val="29390925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2581</TotalTime>
  <Words>2289</Words>
  <Application>Microsoft Office PowerPoint</Application>
  <PresentationFormat>Widescreen</PresentationFormat>
  <Paragraphs>275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Leelawadee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SHeffron</dc:creator>
  <cp:lastModifiedBy>SHeffron</cp:lastModifiedBy>
  <cp:revision>129</cp:revision>
  <cp:lastPrinted>2021-09-02T13:15:46Z</cp:lastPrinted>
  <dcterms:created xsi:type="dcterms:W3CDTF">2019-09-03T09:17:58Z</dcterms:created>
  <dcterms:modified xsi:type="dcterms:W3CDTF">2025-09-11T06:48:30Z</dcterms:modified>
</cp:coreProperties>
</file>