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19"/>
  </p:notesMasterIdLst>
  <p:sldIdLst>
    <p:sldId id="256" r:id="rId2"/>
    <p:sldId id="259" r:id="rId3"/>
    <p:sldId id="289" r:id="rId4"/>
    <p:sldId id="290" r:id="rId5"/>
    <p:sldId id="291" r:id="rId6"/>
    <p:sldId id="292" r:id="rId7"/>
    <p:sldId id="293" r:id="rId8"/>
    <p:sldId id="296" r:id="rId9"/>
    <p:sldId id="297" r:id="rId10"/>
    <p:sldId id="298" r:id="rId11"/>
    <p:sldId id="299" r:id="rId12"/>
    <p:sldId id="300" r:id="rId13"/>
    <p:sldId id="301" r:id="rId14"/>
    <p:sldId id="302" r:id="rId15"/>
    <p:sldId id="303" r:id="rId16"/>
    <p:sldId id="304" r:id="rId17"/>
    <p:sldId id="305" r:id="rId18"/>
  </p:sldIdLst>
  <p:sldSz cx="9144000" cy="5143500" type="screen16x9"/>
  <p:notesSz cx="6797675" cy="9926638"/>
  <p:embeddedFontLst>
    <p:embeddedFont>
      <p:font typeface="Leelawadee" panose="020B0502040204020203" pitchFamily="34" charset="-34"/>
      <p:regular r:id="rId20"/>
      <p:bold r:id="rId21"/>
    </p:embeddedFont>
    <p:embeddedFont>
      <p:font typeface="Nunito" pitchFamily="2" charset="0"/>
      <p:regular r:id="rId22"/>
      <p:bold r:id="rId23"/>
      <p:italic r:id="rId24"/>
      <p:boldItalic r:id="rId25"/>
    </p:embeddedFont>
    <p:embeddedFont>
      <p:font typeface="Nunito Sans SemiBold" pitchFamily="2" charset="0"/>
      <p:regular r:id="rId26"/>
      <p:bold r:id="rId27"/>
      <p:italic r:id="rId28"/>
      <p:boldItalic r:id="rId2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78912" autoAdjust="0"/>
  </p:normalViewPr>
  <p:slideViewPr>
    <p:cSldViewPr snapToGrid="0">
      <p:cViewPr varScale="1">
        <p:scale>
          <a:sx n="109" d="100"/>
          <a:sy n="109" d="100"/>
        </p:scale>
        <p:origin x="990" y="102"/>
      </p:cViewPr>
      <p:guideLst/>
    </p:cSldViewPr>
  </p:slideViewPr>
  <p:notesTextViewPr>
    <p:cViewPr>
      <p:scale>
        <a:sx n="3" d="2"/>
        <a:sy n="3" d="2"/>
      </p:scale>
      <p:origin x="0" y="0"/>
    </p:cViewPr>
  </p:notesTextViewPr>
  <p:notesViewPr>
    <p:cSldViewPr snapToGrid="0">
      <p:cViewPr varScale="1">
        <p:scale>
          <a:sx n="99" d="100"/>
          <a:sy n="99" d="100"/>
        </p:scale>
        <p:origin x="3570"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mathsframe.co.uk/en/resources/resource/477/Multiplication-Tables-Check"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The test is designed to identify pupils who need support, not as a diagnostic tool to assess the times tables children struggle with. </a:t>
            </a:r>
          </a:p>
          <a:p>
            <a:pPr marL="158750" indent="0">
              <a:buNone/>
            </a:pPr>
            <a:endParaRPr lang="en-GB" dirty="0"/>
          </a:p>
          <a:p>
            <a:pPr marL="158750" indent="0">
              <a:buNone/>
            </a:pPr>
            <a:r>
              <a:rPr lang="en-GB" dirty="0"/>
              <a:t>https://</a:t>
            </a:r>
            <a:r>
              <a:rPr lang="en-GB" dirty="0" err="1"/>
              <a:t>www.gov.uk</a:t>
            </a:r>
            <a:r>
              <a:rPr lang="en-GB" dirty="0"/>
              <a:t>/government/collections</a:t>
            </a:r>
            <a:r>
              <a:rPr lang="en-GB"/>
              <a:t>/multiplication-tables-check  </a:t>
            </a:r>
            <a:endParaRPr lang="en-GB" dirty="0"/>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dirty="0">
                <a:latin typeface="Arial" charset="0"/>
                <a:ea typeface="Arial" charset="0"/>
                <a:cs typeface="Arial" charset="0"/>
              </a:rPr>
              <a:t>It is up to individual schools to decide how the check is administered – some schools will administer individually while others will take small groups out or administer to the whole class.</a:t>
            </a:r>
          </a:p>
          <a:p>
            <a:pPr marL="457200" indent="-298450"/>
            <a:r>
              <a:rPr lang="en-GB" dirty="0"/>
              <a:t>A list of pupils who should not take the test can be found in the administration guidance of the MTC documentation. </a:t>
            </a:r>
          </a:p>
        </p:txBody>
      </p:sp>
    </p:spTree>
    <p:extLst>
      <p:ext uri="{BB962C8B-B14F-4D97-AF65-F5344CB8AC3E}">
        <p14:creationId xmlns:p14="http://schemas.microsoft.com/office/powerpoint/2010/main" val="269199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dirty="0">
                <a:latin typeface="Arial" charset="0"/>
                <a:ea typeface="Arial" charset="0"/>
                <a:cs typeface="Arial" charset="0"/>
              </a:rPr>
              <a:t>Some children will be eligible for additional support (detailed in the next slide).</a:t>
            </a:r>
          </a:p>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dirty="0">
                <a:latin typeface="Arial" charset="0"/>
                <a:ea typeface="Arial" charset="0"/>
                <a:cs typeface="Arial" charset="0"/>
              </a:rPr>
              <a:t>6 seconds per answer means that children must be able to read, recall and enter their response within that time.  Whatever is written in the answer box at the end of 6 seconds will be counted as the answer i.e. if the student intends to write 144 and only 14 is typed when the timer ends, their recorded answer is 14.  </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dirty="0"/>
              <a:t>Children are allowed to practise before taking the check.</a:t>
            </a:r>
          </a:p>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dirty="0">
                <a:latin typeface="Arial" panose="020B0604020202020204" pitchFamily="34" charset="0"/>
                <a:cs typeface="Arial" panose="020B0604020202020204" pitchFamily="34" charset="0"/>
                <a:hlinkClick r:id="rId3"/>
              </a:rPr>
              <a:t>https://mathsframe.co.uk/en/resources/resource/477/Multiplication-Tables-Check</a:t>
            </a:r>
            <a:r>
              <a:rPr lang="en-GB" dirty="0">
                <a:latin typeface="Arial" panose="020B0604020202020204" pitchFamily="34" charset="0"/>
                <a:cs typeface="Arial" panose="020B0604020202020204" pitchFamily="34" charset="0"/>
              </a:rPr>
              <a:t> example showing how quick the questions are/ types of questions. </a:t>
            </a:r>
          </a:p>
        </p:txBody>
      </p:sp>
    </p:spTree>
    <p:extLst>
      <p:ext uri="{BB962C8B-B14F-4D97-AF65-F5344CB8AC3E}">
        <p14:creationId xmlns:p14="http://schemas.microsoft.com/office/powerpoint/2010/main" val="29137484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Children eligible for access arrangements are:</a:t>
            </a:r>
          </a:p>
          <a:p>
            <a:pPr marL="457200" indent="-298450"/>
            <a:r>
              <a:rPr lang="en-GB" dirty="0"/>
              <a:t>Children with an EHC plan</a:t>
            </a:r>
          </a:p>
          <a:p>
            <a:pPr marL="457200" indent="-298450"/>
            <a:r>
              <a:rPr lang="en-GB" dirty="0"/>
              <a:t>Children who have provisions made in school using the SEND support system.</a:t>
            </a:r>
          </a:p>
          <a:p>
            <a:pPr marL="457200" indent="-298450"/>
            <a:r>
              <a:rPr lang="en-GB" dirty="0"/>
              <a:t>Children with behavioural, emotional or social difficulties </a:t>
            </a:r>
          </a:p>
          <a:p>
            <a:pPr marL="457200" indent="-298450"/>
            <a:r>
              <a:rPr lang="en-GB" dirty="0"/>
              <a:t>Children with EAL </a:t>
            </a:r>
          </a:p>
          <a:p>
            <a:pPr marL="158750" indent="0">
              <a:buNone/>
            </a:pPr>
            <a:r>
              <a:rPr lang="en-GB" dirty="0"/>
              <a:t>Schools do not need to request permission to use access arrangements. The support should be based on the support provided in school and should not advantage or disadvantage individual children.  </a:t>
            </a:r>
          </a:p>
          <a:p>
            <a:pPr marL="158750" indent="0">
              <a:buNone/>
            </a:pPr>
            <a:r>
              <a:rPr lang="en-GB" dirty="0"/>
              <a:t>A child can be assigned more than one access arrangement, if required. </a:t>
            </a:r>
          </a:p>
          <a:p>
            <a:pPr marL="158750" indent="0">
              <a:buNone/>
            </a:pPr>
            <a:endParaRPr lang="en-GB" dirty="0"/>
          </a:p>
          <a:p>
            <a:pPr marL="158750" indent="0">
              <a:buNone/>
            </a:pPr>
            <a:r>
              <a:rPr lang="en-GB" dirty="0"/>
              <a:t>There is no opportunity for additional time. </a:t>
            </a:r>
          </a:p>
        </p:txBody>
      </p:sp>
    </p:spTree>
    <p:extLst>
      <p:ext uri="{BB962C8B-B14F-4D97-AF65-F5344CB8AC3E}">
        <p14:creationId xmlns:p14="http://schemas.microsoft.com/office/powerpoint/2010/main" val="27545996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
                <a:srgbClr val="000000"/>
              </a:buClr>
              <a:buSzPts val="1100"/>
              <a:buFont typeface="Arial" panose="020B0604020202020204" pitchFamily="34" charset="0"/>
              <a:buChar char="•"/>
              <a:tabLst/>
              <a:defRPr/>
            </a:pPr>
            <a:r>
              <a:rPr lang="en-GB" dirty="0"/>
              <a:t>Some questions will be repeated across different checks, but no more than 30% of questions will be repeated in any two checks. This </a:t>
            </a:r>
            <a:r>
              <a:rPr lang="en-GB" dirty="0">
                <a:latin typeface="Arial" panose="020B0604020202020204" pitchFamily="34" charset="0"/>
                <a:cs typeface="Arial" panose="020B0604020202020204" pitchFamily="34" charset="0"/>
              </a:rPr>
              <a:t>means that if the check gets interrupted and children need to re-start it, they will only have a minimal advantage.</a:t>
            </a:r>
          </a:p>
          <a:p>
            <a:pPr marL="171450" marR="0" lvl="0" indent="-171450" algn="l" defTabSz="914400" rtl="0" eaLnBrk="1" fontAlgn="auto" latinLnBrk="0" hangingPunct="1">
              <a:lnSpc>
                <a:spcPct val="100000"/>
              </a:lnSpc>
              <a:spcBef>
                <a:spcPts val="0"/>
              </a:spcBef>
              <a:spcAft>
                <a:spcPts val="0"/>
              </a:spcAft>
              <a:buClr>
                <a:srgbClr val="000000"/>
              </a:buClr>
              <a:buSzPts val="1100"/>
              <a:buFont typeface="Arial" panose="020B0604020202020204" pitchFamily="34" charset="0"/>
              <a:buChar char="•"/>
              <a:tabLst/>
              <a:defRPr/>
            </a:pPr>
            <a:r>
              <a:rPr lang="en-GB" dirty="0">
                <a:latin typeface="Arial" charset="0"/>
                <a:ea typeface="Arial" charset="0"/>
                <a:cs typeface="Arial" charset="0"/>
              </a:rPr>
              <a:t>During the check pupils may be able to restart if certain conditions are met (e.g. a fire alarm). </a:t>
            </a:r>
          </a:p>
          <a:p>
            <a:pPr marL="171450" indent="-171450">
              <a:buFont typeface="Arial" panose="020B0604020202020204" pitchFamily="34" charset="0"/>
              <a:buChar char="•"/>
            </a:pPr>
            <a:r>
              <a:rPr lang="en-GB" dirty="0">
                <a:latin typeface="Arial" panose="020B0604020202020204" pitchFamily="34" charset="0"/>
                <a:cs typeface="Arial" panose="020B0604020202020204" pitchFamily="34" charset="0"/>
              </a:rPr>
              <a:t>The results will be sent to the schools when all the checks have been completed but it is then up to the school if they report the results or not. </a:t>
            </a:r>
          </a:p>
          <a:p>
            <a:pPr marL="171450" indent="-171450">
              <a:buFont typeface="Arial" panose="020B0604020202020204" pitchFamily="34" charset="0"/>
              <a:buChar char="•"/>
            </a:pPr>
            <a:r>
              <a:rPr lang="en-GB" dirty="0">
                <a:latin typeface="Arial" panose="020B0604020202020204" pitchFamily="34" charset="0"/>
                <a:cs typeface="Arial" panose="020B0604020202020204" pitchFamily="34" charset="0"/>
              </a:rPr>
              <a:t>There won’t be questions from the 1 times tables (although they might be included in the  3 practice questions).</a:t>
            </a:r>
          </a:p>
          <a:p>
            <a:pPr marL="171450" marR="0" lvl="0" indent="-171450" algn="l" defTabSz="914400" rtl="0" eaLnBrk="1" fontAlgn="auto" latinLnBrk="0" hangingPunct="1">
              <a:lnSpc>
                <a:spcPct val="100000"/>
              </a:lnSpc>
              <a:spcBef>
                <a:spcPts val="0"/>
              </a:spcBef>
              <a:spcAft>
                <a:spcPts val="0"/>
              </a:spcAft>
              <a:buClr>
                <a:srgbClr val="000000"/>
              </a:buClr>
              <a:buSzPts val="1100"/>
              <a:buFont typeface="Arial" panose="020B0604020202020204" pitchFamily="34" charset="0"/>
              <a:buChar char="•"/>
              <a:tabLst/>
              <a:defRPr/>
            </a:pPr>
            <a:r>
              <a:rPr lang="en-GB" dirty="0"/>
              <a:t>There will be a maximum of 7 questions from the 2, 5 and 10 times tables.</a:t>
            </a:r>
            <a:endParaRPr lang="en-GB" dirty="0">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latin typeface="Arial" panose="020B0604020202020204" pitchFamily="34" charset="0"/>
                <a:cs typeface="Arial" panose="020B0604020202020204" pitchFamily="34" charset="0"/>
              </a:rPr>
              <a:t>There is a focus on the </a:t>
            </a:r>
            <a:r>
              <a:rPr kumimoji="0" lang="en-GB" sz="1100" b="0" i="0" u="none" strike="noStrike" kern="1200" cap="none" spc="0" normalizeH="0" baseline="0" noProof="0" dirty="0">
                <a:ln>
                  <a:noFill/>
                </a:ln>
                <a:solidFill>
                  <a:srgbClr val="388CDA"/>
                </a:solidFill>
                <a:effectLst/>
                <a:uLnTx/>
                <a:uFillTx/>
                <a:latin typeface="Arial" panose="020B0604020202020204" pitchFamily="34" charset="0"/>
                <a:ea typeface="+mn-ea"/>
                <a:cs typeface="Arial" panose="020B0604020202020204" pitchFamily="34" charset="0"/>
              </a:rPr>
              <a:t>6, 7, 8, 9 and 12 times tables as they</a:t>
            </a:r>
            <a:r>
              <a:rPr lang="en-GB" b="0"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are the ‘most difficult’ multiplication tables.</a:t>
            </a:r>
          </a:p>
        </p:txBody>
      </p:sp>
    </p:spTree>
    <p:extLst>
      <p:ext uri="{BB962C8B-B14F-4D97-AF65-F5344CB8AC3E}">
        <p14:creationId xmlns:p14="http://schemas.microsoft.com/office/powerpoint/2010/main" val="27946869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dirty="0"/>
              <a:t>The table shows the minimum/ maximum number of questions from each times table that will be asked. </a:t>
            </a:r>
          </a:p>
        </p:txBody>
      </p:sp>
    </p:spTree>
    <p:extLst>
      <p:ext uri="{BB962C8B-B14F-4D97-AF65-F5344CB8AC3E}">
        <p14:creationId xmlns:p14="http://schemas.microsoft.com/office/powerpoint/2010/main" val="19813905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4165232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Counting will start before beginning to develop understanding and reasoning but will continue long after, until all times tables can be counted through sequentially at speed.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Counting using manipulatives should start with physical objects (shoes, socks, hands </a:t>
            </a:r>
            <a:r>
              <a:rPr lang="en-US" dirty="0" err="1">
                <a:latin typeface="Arial" panose="020B0604020202020204" pitchFamily="34" charset="0"/>
                <a:cs typeface="Arial" panose="020B0604020202020204" pitchFamily="34" charset="0"/>
              </a:rPr>
              <a:t>etc</a:t>
            </a:r>
            <a:r>
              <a:rPr lang="en-US" dirty="0">
                <a:latin typeface="Arial" panose="020B0604020202020204" pitchFamily="34" charset="0"/>
                <a:cs typeface="Arial" panose="020B0604020202020204" pitchFamily="34" charset="0"/>
              </a:rPr>
              <a:t>) before moving on to counters </a:t>
            </a:r>
            <a:r>
              <a:rPr lang="en-US" dirty="0" err="1">
                <a:latin typeface="Arial" panose="020B0604020202020204" pitchFamily="34" charset="0"/>
                <a:cs typeface="Arial" panose="020B0604020202020204" pitchFamily="34" charset="0"/>
              </a:rPr>
              <a:t>etc</a:t>
            </a:r>
            <a:endParaRPr lang="en-US" dirty="0">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Whenever starting children counting in a new amount, such as counting in 8s, children should be given the opportunity to see visually what that looks like to reinforce 4 x 8 looks quite big compared to 4 x 6.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Patterns could be 4 x 8 is the same as 4 x 4 doubled.</a:t>
            </a:r>
          </a:p>
        </p:txBody>
      </p:sp>
    </p:spTree>
    <p:extLst>
      <p:ext uri="{BB962C8B-B14F-4D97-AF65-F5344CB8AC3E}">
        <p14:creationId xmlns:p14="http://schemas.microsoft.com/office/powerpoint/2010/main" val="16636918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Children need experience of using concrete manipulatives such as counters or multilink cubes and pictorial representations of objects, forming arrays.</a:t>
            </a:r>
          </a:p>
        </p:txBody>
      </p:sp>
    </p:spTree>
    <p:extLst>
      <p:ext uri="{BB962C8B-B14F-4D97-AF65-F5344CB8AC3E}">
        <p14:creationId xmlns:p14="http://schemas.microsoft.com/office/powerpoint/2010/main" val="19299530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Children build on their existing understanding using </a:t>
            </a:r>
            <a:r>
              <a:rPr lang="en-US" b="1" dirty="0">
                <a:latin typeface="Arial" panose="020B0604020202020204" pitchFamily="34" charset="0"/>
                <a:cs typeface="Arial" panose="020B0604020202020204" pitchFamily="34" charset="0"/>
              </a:rPr>
              <a:t>arrays</a:t>
            </a:r>
            <a:r>
              <a:rPr lang="en-US" dirty="0">
                <a:latin typeface="Arial" panose="020B0604020202020204" pitchFamily="34" charset="0"/>
                <a:cs typeface="Arial" panose="020B0604020202020204" pitchFamily="34" charset="0"/>
              </a:rPr>
              <a:t>, turning the arrays around to show that you now have 2 groups of 3 and they will still total 6. This can then be linked to recalling multiplication facts, e.g. if they know their 2 times table as facts but not their 3 times table, they can use 2 x 3 to work out 3 x 2. </a:t>
            </a:r>
            <a:endParaRPr lang="en-GB" dirty="0"/>
          </a:p>
        </p:txBody>
      </p:sp>
    </p:spTree>
    <p:extLst>
      <p:ext uri="{BB962C8B-B14F-4D97-AF65-F5344CB8AC3E}">
        <p14:creationId xmlns:p14="http://schemas.microsoft.com/office/powerpoint/2010/main" val="13358270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Even though division is not tested in the MTC, it is important that pupils have a strong understanding of the connection between multiplication and division. </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Again, the use of arrays is key. Children need experience of pulling arrays apart into groups or sharing. After basic experience has been gained, the children should start to ‘see’ an array structure as 5 groups of 4 equal 20 and 20 can be split into 5 groups of 4.</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979491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From here it is only a short jump to understanding that any missing number can be worked out through knowledge of fact families, e.g. 4 x [ ] = 20 or [ ] ÷ 4 = 5. There are other methods children can use to work out missing numbers but our goal is to increase working memory in order to increase instant recall from long term memory. Being able to bounce around a fact family will achieve that.</a:t>
            </a:r>
          </a:p>
        </p:txBody>
      </p:sp>
    </p:spTree>
    <p:extLst>
      <p:ext uri="{BB962C8B-B14F-4D97-AF65-F5344CB8AC3E}">
        <p14:creationId xmlns:p14="http://schemas.microsoft.com/office/powerpoint/2010/main" val="42265669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8886818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Games to try:</a:t>
            </a:r>
          </a:p>
          <a:p>
            <a:pPr marL="457200" indent="-298450"/>
            <a:r>
              <a:rPr lang="en-GB" dirty="0">
                <a:solidFill>
                  <a:schemeClr val="tx1"/>
                </a:solidFill>
                <a:latin typeface="+mn-lt"/>
              </a:rPr>
              <a:t>Climb the stairs counting in multiples</a:t>
            </a:r>
          </a:p>
          <a:p>
            <a:pPr marL="457200" indent="-298450"/>
            <a:r>
              <a:rPr lang="en-GB" dirty="0">
                <a:solidFill>
                  <a:schemeClr val="tx1"/>
                </a:solidFill>
                <a:latin typeface="+mn-lt"/>
              </a:rPr>
              <a:t>Play time tables games verbally.</a:t>
            </a:r>
          </a:p>
          <a:p>
            <a:pPr marL="457200" indent="-298450"/>
            <a:r>
              <a:rPr lang="en-GB" dirty="0">
                <a:solidFill>
                  <a:schemeClr val="tx1"/>
                </a:solidFill>
                <a:latin typeface="+mn-lt"/>
              </a:rPr>
              <a:t>Listen and sing along to times tables songs.</a:t>
            </a:r>
          </a:p>
          <a:p>
            <a:pPr marL="457200" indent="-298450"/>
            <a:r>
              <a:rPr lang="en-GB" dirty="0">
                <a:solidFill>
                  <a:schemeClr val="tx1"/>
                </a:solidFill>
                <a:latin typeface="+mn-lt"/>
              </a:rPr>
              <a:t>Take it in turns to say times tables in funny voices. </a:t>
            </a:r>
          </a:p>
          <a:p>
            <a:pPr marL="457200" indent="-298450"/>
            <a:r>
              <a:rPr lang="en-GB" dirty="0">
                <a:solidFill>
                  <a:schemeClr val="tx1"/>
                </a:solidFill>
                <a:latin typeface="+mn-lt"/>
              </a:rPr>
              <a:t>Play maths games online. </a:t>
            </a:r>
          </a:p>
        </p:txBody>
      </p:sp>
    </p:spTree>
    <p:extLst>
      <p:ext uri="{BB962C8B-B14F-4D97-AF65-F5344CB8AC3E}">
        <p14:creationId xmlns:p14="http://schemas.microsoft.com/office/powerpoint/2010/main" val="40275198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0661629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31953642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3"/>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Leelawadee" panose="020B0502040204020203" pitchFamily="34" charset="-34"/>
              <a:cs typeface="Leelawadee" panose="020B0502040204020203" pitchFamily="34" charset="-34"/>
            </a:endParaRPr>
          </a:p>
        </p:txBody>
      </p:sp>
      <p:sp>
        <p:nvSpPr>
          <p:cNvPr id="116" name="Google Shape;116;p23"/>
          <p:cNvSpPr txBox="1">
            <a:spLocks noGrp="1"/>
          </p:cNvSpPr>
          <p:nvPr>
            <p:ph type="ctrTitle"/>
          </p:nvPr>
        </p:nvSpPr>
        <p:spPr>
          <a:xfrm>
            <a:off x="311700" y="2836624"/>
            <a:ext cx="8520600" cy="1116251"/>
          </a:xfrm>
          <a:prstGeom prst="rect">
            <a:avLst/>
          </a:prstGeom>
        </p:spPr>
        <p:txBody>
          <a:bodyPr spcFirstLastPara="1" wrap="square" lIns="91425" tIns="91425" rIns="91425" bIns="91425" anchor="b" anchorCtr="0">
            <a:noAutofit/>
          </a:bodyPr>
          <a:lstStyle/>
          <a:p>
            <a:r>
              <a:rPr lang="en-US" sz="3200" b="1" dirty="0">
                <a:solidFill>
                  <a:schemeClr val="tx1"/>
                </a:solidFill>
                <a:latin typeface="Leelawadee" panose="020B0502040204020203" pitchFamily="34" charset="-34"/>
                <a:ea typeface="Arial"/>
                <a:cs typeface="Leelawadee" panose="020B0502040204020203" pitchFamily="34" charset="-34"/>
                <a:sym typeface="Arial"/>
              </a:rPr>
              <a:t>Year 4 Multiplication Tables Check 2026 </a:t>
            </a:r>
            <a:r>
              <a:rPr lang="en-US" sz="2800" dirty="0">
                <a:solidFill>
                  <a:schemeClr val="tx1"/>
                </a:solidFill>
                <a:latin typeface="Leelawadee" panose="020B0502040204020203" pitchFamily="34" charset="-34"/>
                <a:ea typeface="Arial"/>
                <a:cs typeface="Leelawadee" panose="020B0502040204020203" pitchFamily="34" charset="-34"/>
                <a:sym typeface="Arial"/>
              </a:rPr>
              <a:t>Presentation for Y3/4 Parents, </a:t>
            </a:r>
            <a:r>
              <a:rPr lang="en-US" sz="2800" dirty="0" err="1">
                <a:solidFill>
                  <a:schemeClr val="tx1"/>
                </a:solidFill>
                <a:latin typeface="Leelawadee" panose="020B0502040204020203" pitchFamily="34" charset="-34"/>
                <a:ea typeface="Arial"/>
                <a:cs typeface="Leelawadee" panose="020B0502040204020203" pitchFamily="34" charset="-34"/>
                <a:sym typeface="Arial"/>
              </a:rPr>
              <a:t>Carers</a:t>
            </a:r>
            <a:r>
              <a:rPr lang="en-US" sz="2800" dirty="0">
                <a:solidFill>
                  <a:schemeClr val="tx1"/>
                </a:solidFill>
                <a:latin typeface="Leelawadee" panose="020B0502040204020203" pitchFamily="34" charset="-34"/>
                <a:ea typeface="Arial"/>
                <a:cs typeface="Leelawadee" panose="020B0502040204020203" pitchFamily="34" charset="-34"/>
                <a:sym typeface="Arial"/>
              </a:rPr>
              <a:t> &amp; Guardians</a:t>
            </a:r>
            <a:endParaRPr sz="3200" dirty="0">
              <a:solidFill>
                <a:schemeClr val="tx1"/>
              </a:solidFill>
              <a:latin typeface="Leelawadee" panose="020B0502040204020203" pitchFamily="34" charset="-34"/>
              <a:ea typeface="Nunito Sans Light"/>
              <a:cs typeface="Leelawadee" panose="020B0502040204020203" pitchFamily="34" charset="-34"/>
              <a:sym typeface="Nunito Sans Light"/>
            </a:endParaRPr>
          </a:p>
        </p:txBody>
      </p:sp>
      <p:pic>
        <p:nvPicPr>
          <p:cNvPr id="5" name="Picture 4" descr="header2">
            <a:extLst>
              <a:ext uri="{FF2B5EF4-FFF2-40B4-BE49-F238E27FC236}">
                <a16:creationId xmlns:a16="http://schemas.microsoft.com/office/drawing/2014/main" id="{6710AF61-274A-42DB-A519-46EC22C60BCF}"/>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78517" y="1298182"/>
            <a:ext cx="1110615" cy="965835"/>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b="1" dirty="0">
                <a:latin typeface="Leelawadee" panose="020B0502040204020203" pitchFamily="34" charset="-34"/>
                <a:cs typeface="Leelawadee" panose="020B0502040204020203" pitchFamily="34" charset="-34"/>
              </a:rPr>
              <a:t>Important information about multiplication tables check (MTC)</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latin typeface="Leelawadee" panose="020B0502040204020203" pitchFamily="34" charset="-34"/>
                <a:cs typeface="Leelawadee" panose="020B0502040204020203" pitchFamily="34" charset="-34"/>
              </a:rPr>
              <a:t>The MTC determines if Year 4 children can </a:t>
            </a:r>
            <a:r>
              <a:rPr lang="en-GB" dirty="0">
                <a:solidFill>
                  <a:srgbClr val="283593"/>
                </a:solidFill>
                <a:latin typeface="Leelawadee" panose="020B0502040204020203" pitchFamily="34" charset="-34"/>
                <a:cs typeface="Leelawadee" panose="020B0502040204020203" pitchFamily="34" charset="-34"/>
              </a:rPr>
              <a:t>fluently</a:t>
            </a:r>
            <a:r>
              <a:rPr lang="en-GB" dirty="0">
                <a:latin typeface="Leelawadee" panose="020B0502040204020203" pitchFamily="34" charset="-34"/>
                <a:cs typeface="Leelawadee" panose="020B0502040204020203" pitchFamily="34" charset="-34"/>
              </a:rPr>
              <a:t> recall their multiplication tables.</a:t>
            </a:r>
          </a:p>
          <a:p>
            <a:endParaRPr lang="en-GB" dirty="0">
              <a:latin typeface="Leelawadee" panose="020B0502040204020203" pitchFamily="34" charset="-34"/>
              <a:cs typeface="Leelawadee" panose="020B0502040204020203" pitchFamily="34" charset="-34"/>
            </a:endParaRPr>
          </a:p>
          <a:p>
            <a:r>
              <a:rPr lang="en-GB" dirty="0">
                <a:solidFill>
                  <a:srgbClr val="000000"/>
                </a:solidFill>
                <a:latin typeface="Leelawadee" panose="020B0502040204020203" pitchFamily="34" charset="-34"/>
                <a:cs typeface="Leelawadee" panose="020B0502040204020203" pitchFamily="34" charset="-34"/>
              </a:rPr>
              <a:t>They are designed to help schools identify which children require more support to learn their times tables. </a:t>
            </a:r>
          </a:p>
          <a:p>
            <a:endParaRPr lang="en-GB" dirty="0">
              <a:solidFill>
                <a:srgbClr val="000000"/>
              </a:solidFill>
              <a:latin typeface="Leelawadee" panose="020B0502040204020203" pitchFamily="34" charset="-34"/>
              <a:cs typeface="Leelawadee" panose="020B0502040204020203" pitchFamily="34" charset="-34"/>
            </a:endParaRPr>
          </a:p>
          <a:p>
            <a:r>
              <a:rPr lang="en-GB" dirty="0">
                <a:solidFill>
                  <a:srgbClr val="000000"/>
                </a:solidFill>
                <a:latin typeface="Leelawadee" panose="020B0502040204020203" pitchFamily="34" charset="-34"/>
                <a:cs typeface="Leelawadee" panose="020B0502040204020203" pitchFamily="34" charset="-34"/>
              </a:rPr>
              <a:t>Pupils will not be expected to resit the MTC.</a:t>
            </a:r>
          </a:p>
          <a:p>
            <a:endParaRPr lang="en-GB" dirty="0">
              <a:solidFill>
                <a:srgbClr val="000000"/>
              </a:solidFill>
              <a:latin typeface="Leelawadee" panose="020B0502040204020203" pitchFamily="34" charset="-34"/>
              <a:cs typeface="Leelawadee" panose="020B0502040204020203" pitchFamily="34" charset="-34"/>
            </a:endParaRPr>
          </a:p>
          <a:p>
            <a:r>
              <a:rPr lang="en-GB" dirty="0">
                <a:solidFill>
                  <a:srgbClr val="000000"/>
                </a:solidFill>
                <a:latin typeface="Leelawadee" panose="020B0502040204020203" pitchFamily="34" charset="-34"/>
                <a:cs typeface="Leelawadee" panose="020B0502040204020203" pitchFamily="34" charset="-34"/>
              </a:rPr>
              <a:t>The Department for Education (DfE) will create a report about the overall results across all schools in England, not individual schools. </a:t>
            </a: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latin typeface="Leelawadee" panose="020B0502040204020203" pitchFamily="34" charset="-34"/>
                <a:cs typeface="Leelawadee" panose="020B0502040204020203" pitchFamily="34" charset="-34"/>
              </a:rPr>
              <a:pPr/>
              <a:t>2</a:t>
            </a:fld>
            <a:endParaRPr lang="en">
              <a:latin typeface="Leelawadee" panose="020B0502040204020203" pitchFamily="34" charset="-34"/>
              <a:cs typeface="Leelawadee" panose="020B0502040204020203" pitchFamily="34" charset="-34"/>
            </a:endParaRPr>
          </a:p>
        </p:txBody>
      </p:sp>
      <p:pic>
        <p:nvPicPr>
          <p:cNvPr id="5" name="Picture 4" descr="header2">
            <a:extLst>
              <a:ext uri="{FF2B5EF4-FFF2-40B4-BE49-F238E27FC236}">
                <a16:creationId xmlns:a16="http://schemas.microsoft.com/office/drawing/2014/main" id="{329E483B-F68B-4278-A353-7126F15ECE06}"/>
              </a:ext>
            </a:extLst>
          </p:cNvPr>
          <p:cNvPicPr/>
          <p:nvPr/>
        </p:nvPicPr>
        <p:blipFill>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316398" y="-167000"/>
            <a:ext cx="1032962" cy="906302"/>
          </a:xfrm>
          <a:prstGeom prst="rect">
            <a:avLst/>
          </a:prstGeom>
          <a:noFill/>
        </p:spPr>
      </p:pic>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48A84A-AE0A-48C3-A1D5-5165BEB0CC81}"/>
              </a:ext>
            </a:extLst>
          </p:cNvPr>
          <p:cNvSpPr>
            <a:spLocks noGrp="1"/>
          </p:cNvSpPr>
          <p:nvPr>
            <p:ph type="title"/>
          </p:nvPr>
        </p:nvSpPr>
        <p:spPr/>
        <p:txBody>
          <a:bodyPr/>
          <a:lstStyle/>
          <a:p>
            <a:r>
              <a:rPr lang="en-GB" dirty="0">
                <a:latin typeface="Leelawadee" panose="020B0502040204020203" pitchFamily="34" charset="-34"/>
                <a:cs typeface="Leelawadee" panose="020B0502040204020203" pitchFamily="34" charset="-34"/>
              </a:rPr>
              <a:t>When the check will take place</a:t>
            </a:r>
          </a:p>
        </p:txBody>
      </p:sp>
      <p:sp>
        <p:nvSpPr>
          <p:cNvPr id="3" name="Text Placeholder 2">
            <a:extLst>
              <a:ext uri="{FF2B5EF4-FFF2-40B4-BE49-F238E27FC236}">
                <a16:creationId xmlns:a16="http://schemas.microsoft.com/office/drawing/2014/main" id="{58A9E284-7B55-409E-A8B0-537F307CC00D}"/>
              </a:ext>
            </a:extLst>
          </p:cNvPr>
          <p:cNvSpPr>
            <a:spLocks noGrp="1"/>
          </p:cNvSpPr>
          <p:nvPr>
            <p:ph type="body" idx="1"/>
          </p:nvPr>
        </p:nvSpPr>
        <p:spPr/>
        <p:txBody>
          <a:bodyPr/>
          <a:lstStyle/>
          <a:p>
            <a:r>
              <a:rPr lang="en-GB" dirty="0">
                <a:latin typeface="Leelawadee" panose="020B0502040204020203" pitchFamily="34" charset="-34"/>
                <a:cs typeface="Leelawadee" panose="020B0502040204020203" pitchFamily="34" charset="-34"/>
              </a:rPr>
              <a:t>There will be a </a:t>
            </a:r>
            <a:r>
              <a:rPr lang="en-GB" dirty="0">
                <a:solidFill>
                  <a:srgbClr val="283593"/>
                </a:solidFill>
                <a:latin typeface="Leelawadee" panose="020B0502040204020203" pitchFamily="34" charset="-34"/>
                <a:cs typeface="Leelawadee" panose="020B0502040204020203" pitchFamily="34" charset="-34"/>
              </a:rPr>
              <a:t>2 week window </a:t>
            </a:r>
            <a:r>
              <a:rPr lang="en-GB" dirty="0">
                <a:latin typeface="Leelawadee" panose="020B0502040204020203" pitchFamily="34" charset="-34"/>
                <a:cs typeface="Leelawadee" panose="020B0502040204020203" pitchFamily="34" charset="-34"/>
              </a:rPr>
              <a:t>from </a:t>
            </a:r>
            <a:r>
              <a:rPr lang="en-GB" dirty="0">
                <a:solidFill>
                  <a:srgbClr val="283593"/>
                </a:solidFill>
                <a:latin typeface="Leelawadee" panose="020B0502040204020203" pitchFamily="34" charset="-34"/>
                <a:cs typeface="Leelawadee" panose="020B0502040204020203" pitchFamily="34" charset="-34"/>
              </a:rPr>
              <a:t>Monday 1</a:t>
            </a:r>
            <a:r>
              <a:rPr lang="en-GB" baseline="30000" dirty="0">
                <a:solidFill>
                  <a:srgbClr val="283593"/>
                </a:solidFill>
                <a:latin typeface="Leelawadee" panose="020B0502040204020203" pitchFamily="34" charset="-34"/>
                <a:cs typeface="Leelawadee" panose="020B0502040204020203" pitchFamily="34" charset="-34"/>
              </a:rPr>
              <a:t>st</a:t>
            </a:r>
            <a:r>
              <a:rPr lang="en-GB" dirty="0">
                <a:solidFill>
                  <a:srgbClr val="283593"/>
                </a:solidFill>
                <a:latin typeface="Leelawadee" panose="020B0502040204020203" pitchFamily="34" charset="-34"/>
                <a:cs typeface="Leelawadee" panose="020B0502040204020203" pitchFamily="34" charset="-34"/>
              </a:rPr>
              <a:t> June 2026 </a:t>
            </a:r>
            <a:r>
              <a:rPr lang="en-GB" dirty="0">
                <a:latin typeface="Leelawadee" panose="020B0502040204020203" pitchFamily="34" charset="-34"/>
                <a:cs typeface="Leelawadee" panose="020B0502040204020203" pitchFamily="34" charset="-34"/>
              </a:rPr>
              <a:t>for schools to administer the check. </a:t>
            </a:r>
          </a:p>
          <a:p>
            <a:endParaRPr lang="en-GB" dirty="0">
              <a:latin typeface="Leelawadee" panose="020B0502040204020203" pitchFamily="34" charset="-34"/>
              <a:cs typeface="Leelawadee" panose="020B0502040204020203" pitchFamily="34" charset="-34"/>
            </a:endParaRPr>
          </a:p>
          <a:p>
            <a:r>
              <a:rPr lang="en-GB" dirty="0">
                <a:latin typeface="Leelawadee" panose="020B0502040204020203" pitchFamily="34" charset="-34"/>
                <a:cs typeface="Leelawadee" panose="020B0502040204020203" pitchFamily="34" charset="-34"/>
              </a:rPr>
              <a:t>There is </a:t>
            </a:r>
            <a:r>
              <a:rPr lang="en-GB" dirty="0">
                <a:solidFill>
                  <a:srgbClr val="283593"/>
                </a:solidFill>
                <a:latin typeface="Leelawadee" panose="020B0502040204020203" pitchFamily="34" charset="-34"/>
                <a:cs typeface="Leelawadee" panose="020B0502040204020203" pitchFamily="34" charset="-34"/>
              </a:rPr>
              <a:t>no set day </a:t>
            </a:r>
            <a:r>
              <a:rPr lang="en-GB" dirty="0">
                <a:latin typeface="Leelawadee" panose="020B0502040204020203" pitchFamily="34" charset="-34"/>
                <a:cs typeface="Leelawadee" panose="020B0502040204020203" pitchFamily="34" charset="-34"/>
              </a:rPr>
              <a:t>to administer the check and children are not expected to take the check at the same time. </a:t>
            </a:r>
          </a:p>
          <a:p>
            <a:endParaRPr lang="en-GB" dirty="0">
              <a:latin typeface="Leelawadee" panose="020B0502040204020203" pitchFamily="34" charset="-34"/>
              <a:cs typeface="Leelawadee" panose="020B0502040204020203" pitchFamily="34" charset="-34"/>
            </a:endParaRPr>
          </a:p>
          <a:p>
            <a:r>
              <a:rPr lang="en-GB" dirty="0">
                <a:latin typeface="Leelawadee" panose="020B0502040204020203" pitchFamily="34" charset="-34"/>
                <a:cs typeface="Leelawadee" panose="020B0502040204020203" pitchFamily="34" charset="-34"/>
              </a:rPr>
              <a:t>All eligible Year 4 children in England will be required to take the check. </a:t>
            </a:r>
          </a:p>
        </p:txBody>
      </p:sp>
      <p:sp>
        <p:nvSpPr>
          <p:cNvPr id="4" name="Slide Number Placeholder 3">
            <a:extLst>
              <a:ext uri="{FF2B5EF4-FFF2-40B4-BE49-F238E27FC236}">
                <a16:creationId xmlns:a16="http://schemas.microsoft.com/office/drawing/2014/main" id="{2F64104A-9CEA-4A8A-9820-7E760A0A5BEC}"/>
              </a:ext>
            </a:extLst>
          </p:cNvPr>
          <p:cNvSpPr>
            <a:spLocks noGrp="1"/>
          </p:cNvSpPr>
          <p:nvPr>
            <p:ph type="sldNum" idx="12"/>
          </p:nvPr>
        </p:nvSpPr>
        <p:spPr/>
        <p:txBody>
          <a:bodyPr/>
          <a:lstStyle/>
          <a:p>
            <a:fld id="{00000000-1234-1234-1234-123412341234}" type="slidenum">
              <a:rPr lang="en" smtClean="0">
                <a:latin typeface="Leelawadee" panose="020B0502040204020203" pitchFamily="34" charset="-34"/>
                <a:cs typeface="Leelawadee" panose="020B0502040204020203" pitchFamily="34" charset="-34"/>
              </a:rPr>
              <a:pPr/>
              <a:t>3</a:t>
            </a:fld>
            <a:endParaRPr lang="en">
              <a:latin typeface="Leelawadee" panose="020B0502040204020203" pitchFamily="34" charset="-34"/>
              <a:cs typeface="Leelawadee" panose="020B0502040204020203" pitchFamily="34" charset="-34"/>
            </a:endParaRPr>
          </a:p>
        </p:txBody>
      </p:sp>
      <p:pic>
        <p:nvPicPr>
          <p:cNvPr id="5" name="Picture 4" descr="header2">
            <a:extLst>
              <a:ext uri="{FF2B5EF4-FFF2-40B4-BE49-F238E27FC236}">
                <a16:creationId xmlns:a16="http://schemas.microsoft.com/office/drawing/2014/main" id="{CB7D6030-E499-4230-925A-50CB3497A18F}"/>
              </a:ext>
            </a:extLst>
          </p:cNvPr>
          <p:cNvPicPr/>
          <p:nvPr/>
        </p:nvPicPr>
        <p:blipFill>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316398" y="-167000"/>
            <a:ext cx="1032962" cy="906302"/>
          </a:xfrm>
          <a:prstGeom prst="rect">
            <a:avLst/>
          </a:prstGeom>
          <a:noFill/>
        </p:spPr>
      </p:pic>
    </p:spTree>
    <p:extLst>
      <p:ext uri="{BB962C8B-B14F-4D97-AF65-F5344CB8AC3E}">
        <p14:creationId xmlns:p14="http://schemas.microsoft.com/office/powerpoint/2010/main" val="3597353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F83F2-FA36-4DFD-B621-2C98558BC9C0}"/>
              </a:ext>
            </a:extLst>
          </p:cNvPr>
          <p:cNvSpPr>
            <a:spLocks noGrp="1"/>
          </p:cNvSpPr>
          <p:nvPr>
            <p:ph type="title"/>
          </p:nvPr>
        </p:nvSpPr>
        <p:spPr/>
        <p:txBody>
          <a:bodyPr/>
          <a:lstStyle/>
          <a:p>
            <a:r>
              <a:rPr lang="en-GB" dirty="0">
                <a:latin typeface="Leelawadee" panose="020B0502040204020203" pitchFamily="34" charset="-34"/>
                <a:cs typeface="Leelawadee" panose="020B0502040204020203" pitchFamily="34" charset="-34"/>
              </a:rPr>
              <a:t>How the check is carried out</a:t>
            </a:r>
          </a:p>
        </p:txBody>
      </p:sp>
      <p:sp>
        <p:nvSpPr>
          <p:cNvPr id="3" name="Text Placeholder 2">
            <a:extLst>
              <a:ext uri="{FF2B5EF4-FFF2-40B4-BE49-F238E27FC236}">
                <a16:creationId xmlns:a16="http://schemas.microsoft.com/office/drawing/2014/main" id="{89C13669-280A-4D81-A4BF-82E5D42C2910}"/>
              </a:ext>
            </a:extLst>
          </p:cNvPr>
          <p:cNvSpPr>
            <a:spLocks noGrp="1"/>
          </p:cNvSpPr>
          <p:nvPr>
            <p:ph type="body" idx="1"/>
          </p:nvPr>
        </p:nvSpPr>
        <p:spPr/>
        <p:txBody>
          <a:bodyPr/>
          <a:lstStyle/>
          <a:p>
            <a:r>
              <a:rPr lang="en-GB" dirty="0">
                <a:latin typeface="Leelawadee" panose="020B0502040204020203" pitchFamily="34" charset="-34"/>
                <a:cs typeface="Leelawadee" panose="020B0502040204020203" pitchFamily="34" charset="-34"/>
              </a:rPr>
              <a:t>The check will be </a:t>
            </a:r>
            <a:r>
              <a:rPr lang="en-GB" dirty="0">
                <a:solidFill>
                  <a:srgbClr val="283593"/>
                </a:solidFill>
                <a:latin typeface="Leelawadee" panose="020B0502040204020203" pitchFamily="34" charset="-34"/>
                <a:cs typeface="Leelawadee" panose="020B0502040204020203" pitchFamily="34" charset="-34"/>
              </a:rPr>
              <a:t>fully digital.</a:t>
            </a:r>
          </a:p>
          <a:p>
            <a:endParaRPr lang="en-GB" dirty="0">
              <a:latin typeface="Leelawadee" panose="020B0502040204020203" pitchFamily="34" charset="-34"/>
              <a:cs typeface="Leelawadee" panose="020B0502040204020203" pitchFamily="34" charset="-34"/>
            </a:endParaRPr>
          </a:p>
          <a:p>
            <a:r>
              <a:rPr lang="en-GB" dirty="0">
                <a:latin typeface="Leelawadee" panose="020B0502040204020203" pitchFamily="34" charset="-34"/>
                <a:cs typeface="Leelawadee" panose="020B0502040204020203" pitchFamily="34" charset="-34"/>
              </a:rPr>
              <a:t>Answers will be entered using a keyboard, by pressing digits using a mouse or using an on-screen number pad.</a:t>
            </a:r>
          </a:p>
          <a:p>
            <a:endParaRPr lang="en-GB" dirty="0">
              <a:latin typeface="Leelawadee" panose="020B0502040204020203" pitchFamily="34" charset="-34"/>
              <a:cs typeface="Leelawadee" panose="020B0502040204020203" pitchFamily="34" charset="-34"/>
            </a:endParaRPr>
          </a:p>
          <a:p>
            <a:r>
              <a:rPr lang="en-GB" dirty="0">
                <a:latin typeface="Leelawadee" panose="020B0502040204020203" pitchFamily="34" charset="-34"/>
                <a:cs typeface="Leelawadee" panose="020B0502040204020203" pitchFamily="34" charset="-34"/>
              </a:rPr>
              <a:t>Usually, the check will take less than </a:t>
            </a:r>
            <a:r>
              <a:rPr lang="en-GB" dirty="0">
                <a:solidFill>
                  <a:srgbClr val="283593"/>
                </a:solidFill>
                <a:latin typeface="Leelawadee" panose="020B0502040204020203" pitchFamily="34" charset="-34"/>
                <a:cs typeface="Leelawadee" panose="020B0502040204020203" pitchFamily="34" charset="-34"/>
              </a:rPr>
              <a:t>5 minutes </a:t>
            </a:r>
            <a:r>
              <a:rPr lang="en-GB" dirty="0">
                <a:latin typeface="Leelawadee" panose="020B0502040204020203" pitchFamily="34" charset="-34"/>
                <a:cs typeface="Leelawadee" panose="020B0502040204020203" pitchFamily="34" charset="-34"/>
              </a:rPr>
              <a:t>for each child. </a:t>
            </a:r>
          </a:p>
          <a:p>
            <a:endParaRPr lang="en-GB" dirty="0">
              <a:latin typeface="Leelawadee" panose="020B0502040204020203" pitchFamily="34" charset="-34"/>
              <a:cs typeface="Leelawadee" panose="020B0502040204020203" pitchFamily="34" charset="-34"/>
            </a:endParaRPr>
          </a:p>
          <a:p>
            <a:r>
              <a:rPr lang="en-GB" dirty="0">
                <a:latin typeface="Leelawadee" panose="020B0502040204020203" pitchFamily="34" charset="-34"/>
                <a:cs typeface="Leelawadee" panose="020B0502040204020203" pitchFamily="34" charset="-34"/>
              </a:rPr>
              <a:t>The children will have </a:t>
            </a:r>
            <a:r>
              <a:rPr lang="en-GB" dirty="0">
                <a:solidFill>
                  <a:srgbClr val="283593"/>
                </a:solidFill>
                <a:latin typeface="Leelawadee" panose="020B0502040204020203" pitchFamily="34" charset="-34"/>
                <a:cs typeface="Leelawadee" panose="020B0502040204020203" pitchFamily="34" charset="-34"/>
              </a:rPr>
              <a:t>6 seconds </a:t>
            </a:r>
            <a:r>
              <a:rPr lang="en-GB" dirty="0">
                <a:latin typeface="Leelawadee" panose="020B0502040204020203" pitchFamily="34" charset="-34"/>
                <a:cs typeface="Leelawadee" panose="020B0502040204020203" pitchFamily="34" charset="-34"/>
              </a:rPr>
              <a:t>from the time the question appears to input their answer. </a:t>
            </a:r>
          </a:p>
          <a:p>
            <a:endParaRPr lang="en-GB" dirty="0">
              <a:latin typeface="Leelawadee" panose="020B0502040204020203" pitchFamily="34" charset="-34"/>
              <a:cs typeface="Leelawadee" panose="020B0502040204020203" pitchFamily="34" charset="-34"/>
            </a:endParaRPr>
          </a:p>
          <a:p>
            <a:r>
              <a:rPr lang="en-GB" dirty="0">
                <a:latin typeface="Leelawadee" panose="020B0502040204020203" pitchFamily="34" charset="-34"/>
                <a:cs typeface="Leelawadee" panose="020B0502040204020203" pitchFamily="34" charset="-34"/>
              </a:rPr>
              <a:t>There will be a total of </a:t>
            </a:r>
            <a:r>
              <a:rPr lang="en-GB" dirty="0">
                <a:solidFill>
                  <a:srgbClr val="283593"/>
                </a:solidFill>
                <a:latin typeface="Leelawadee" panose="020B0502040204020203" pitchFamily="34" charset="-34"/>
                <a:cs typeface="Leelawadee" panose="020B0502040204020203" pitchFamily="34" charset="-34"/>
              </a:rPr>
              <a:t>25 questions </a:t>
            </a:r>
            <a:r>
              <a:rPr lang="en-GB" dirty="0">
                <a:latin typeface="Leelawadee" panose="020B0502040204020203" pitchFamily="34" charset="-34"/>
                <a:cs typeface="Leelawadee" panose="020B0502040204020203" pitchFamily="34" charset="-34"/>
              </a:rPr>
              <a:t>with a </a:t>
            </a:r>
            <a:r>
              <a:rPr lang="en-GB" dirty="0">
                <a:solidFill>
                  <a:srgbClr val="283593"/>
                </a:solidFill>
                <a:latin typeface="Leelawadee" panose="020B0502040204020203" pitchFamily="34" charset="-34"/>
                <a:cs typeface="Leelawadee" panose="020B0502040204020203" pitchFamily="34" charset="-34"/>
              </a:rPr>
              <a:t>3 second pause </a:t>
            </a:r>
            <a:r>
              <a:rPr lang="en-GB" dirty="0">
                <a:latin typeface="Leelawadee" panose="020B0502040204020203" pitchFamily="34" charset="-34"/>
                <a:cs typeface="Leelawadee" panose="020B0502040204020203" pitchFamily="34" charset="-34"/>
              </a:rPr>
              <a:t>in-between questions. </a:t>
            </a:r>
          </a:p>
          <a:p>
            <a:endParaRPr lang="en-GB" dirty="0">
              <a:latin typeface="Leelawadee" panose="020B0502040204020203" pitchFamily="34" charset="-34"/>
              <a:cs typeface="Leelawadee" panose="020B0502040204020203" pitchFamily="34" charset="-34"/>
            </a:endParaRPr>
          </a:p>
          <a:p>
            <a:r>
              <a:rPr lang="en-GB" dirty="0">
                <a:latin typeface="Leelawadee" panose="020B0502040204020203" pitchFamily="34" charset="-34"/>
                <a:cs typeface="Leelawadee" panose="020B0502040204020203" pitchFamily="34" charset="-34"/>
              </a:rPr>
              <a:t>There will be </a:t>
            </a:r>
            <a:r>
              <a:rPr lang="en-GB" dirty="0">
                <a:solidFill>
                  <a:srgbClr val="283593"/>
                </a:solidFill>
                <a:latin typeface="Leelawadee" panose="020B0502040204020203" pitchFamily="34" charset="-34"/>
                <a:cs typeface="Leelawadee" panose="020B0502040204020203" pitchFamily="34" charset="-34"/>
              </a:rPr>
              <a:t>3 practice questions</a:t>
            </a:r>
            <a:r>
              <a:rPr lang="en-GB" dirty="0">
                <a:latin typeface="Leelawadee" panose="020B0502040204020203" pitchFamily="34" charset="-34"/>
                <a:cs typeface="Leelawadee" panose="020B0502040204020203" pitchFamily="34" charset="-34"/>
              </a:rPr>
              <a:t> before the check begins. </a:t>
            </a:r>
          </a:p>
        </p:txBody>
      </p:sp>
      <p:sp>
        <p:nvSpPr>
          <p:cNvPr id="4" name="Slide Number Placeholder 3">
            <a:extLst>
              <a:ext uri="{FF2B5EF4-FFF2-40B4-BE49-F238E27FC236}">
                <a16:creationId xmlns:a16="http://schemas.microsoft.com/office/drawing/2014/main" id="{9AA290D9-9723-4BAF-8892-D79978FE90B1}"/>
              </a:ext>
            </a:extLst>
          </p:cNvPr>
          <p:cNvSpPr>
            <a:spLocks noGrp="1"/>
          </p:cNvSpPr>
          <p:nvPr>
            <p:ph type="sldNum" idx="12"/>
          </p:nvPr>
        </p:nvSpPr>
        <p:spPr/>
        <p:txBody>
          <a:bodyPr/>
          <a:lstStyle/>
          <a:p>
            <a:fld id="{00000000-1234-1234-1234-123412341234}" type="slidenum">
              <a:rPr lang="en" smtClean="0">
                <a:latin typeface="Leelawadee" panose="020B0502040204020203" pitchFamily="34" charset="-34"/>
                <a:cs typeface="Leelawadee" panose="020B0502040204020203" pitchFamily="34" charset="-34"/>
              </a:rPr>
              <a:pPr/>
              <a:t>4</a:t>
            </a:fld>
            <a:endParaRPr lang="en">
              <a:latin typeface="Leelawadee" panose="020B0502040204020203" pitchFamily="34" charset="-34"/>
              <a:cs typeface="Leelawadee" panose="020B0502040204020203" pitchFamily="34" charset="-34"/>
            </a:endParaRPr>
          </a:p>
        </p:txBody>
      </p:sp>
      <p:pic>
        <p:nvPicPr>
          <p:cNvPr id="5" name="Picture 4" descr="header2">
            <a:extLst>
              <a:ext uri="{FF2B5EF4-FFF2-40B4-BE49-F238E27FC236}">
                <a16:creationId xmlns:a16="http://schemas.microsoft.com/office/drawing/2014/main" id="{1791E4F6-1E9E-489D-95A2-2655703EA9D1}"/>
              </a:ext>
            </a:extLst>
          </p:cNvPr>
          <p:cNvPicPr/>
          <p:nvPr/>
        </p:nvPicPr>
        <p:blipFill>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316398" y="-167000"/>
            <a:ext cx="1032962" cy="906302"/>
          </a:xfrm>
          <a:prstGeom prst="rect">
            <a:avLst/>
          </a:prstGeom>
          <a:noFill/>
        </p:spPr>
      </p:pic>
    </p:spTree>
    <p:extLst>
      <p:ext uri="{BB962C8B-B14F-4D97-AF65-F5344CB8AC3E}">
        <p14:creationId xmlns:p14="http://schemas.microsoft.com/office/powerpoint/2010/main" val="2472917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AD583-F409-4C64-AF3A-7F6D11C4F939}"/>
              </a:ext>
            </a:extLst>
          </p:cNvPr>
          <p:cNvSpPr>
            <a:spLocks noGrp="1"/>
          </p:cNvSpPr>
          <p:nvPr>
            <p:ph type="title"/>
          </p:nvPr>
        </p:nvSpPr>
        <p:spPr/>
        <p:txBody>
          <a:bodyPr/>
          <a:lstStyle/>
          <a:p>
            <a:r>
              <a:rPr lang="en-GB" dirty="0">
                <a:latin typeface="Leelawadee" panose="020B0502040204020203" pitchFamily="34" charset="-34"/>
                <a:cs typeface="Leelawadee" panose="020B0502040204020203" pitchFamily="34" charset="-34"/>
              </a:rPr>
              <a:t>Specific arrangements for the check </a:t>
            </a:r>
          </a:p>
        </p:txBody>
      </p:sp>
      <p:sp>
        <p:nvSpPr>
          <p:cNvPr id="3" name="Text Placeholder 2">
            <a:extLst>
              <a:ext uri="{FF2B5EF4-FFF2-40B4-BE49-F238E27FC236}">
                <a16:creationId xmlns:a16="http://schemas.microsoft.com/office/drawing/2014/main" id="{D6FF3A7C-5670-4B92-80B6-4BC28CD6550E}"/>
              </a:ext>
            </a:extLst>
          </p:cNvPr>
          <p:cNvSpPr>
            <a:spLocks noGrp="1"/>
          </p:cNvSpPr>
          <p:nvPr>
            <p:ph type="body" idx="1"/>
          </p:nvPr>
        </p:nvSpPr>
        <p:spPr/>
        <p:txBody>
          <a:bodyPr/>
          <a:lstStyle/>
          <a:p>
            <a:pPr marL="114300" indent="0">
              <a:buNone/>
            </a:pPr>
            <a:r>
              <a:rPr lang="en-GB" dirty="0">
                <a:latin typeface="Leelawadee" panose="020B0502040204020203" pitchFamily="34" charset="-34"/>
                <a:cs typeface="Leelawadee" panose="020B0502040204020203" pitchFamily="34" charset="-34"/>
              </a:rPr>
              <a:t>Some children will be eligible for specific arrangements:</a:t>
            </a:r>
          </a:p>
          <a:p>
            <a:pPr marL="114300" indent="0">
              <a:buNone/>
            </a:pPr>
            <a:endParaRPr lang="en-GB" dirty="0">
              <a:latin typeface="Leelawadee" panose="020B0502040204020203" pitchFamily="34" charset="-34"/>
              <a:cs typeface="Leelawadee" panose="020B0502040204020203" pitchFamily="34" charset="-34"/>
            </a:endParaRPr>
          </a:p>
          <a:p>
            <a:r>
              <a:rPr lang="en-GB" dirty="0">
                <a:latin typeface="Leelawadee" panose="020B0502040204020203" pitchFamily="34" charset="-34"/>
                <a:cs typeface="Leelawadee" panose="020B0502040204020203" pitchFamily="34" charset="-34"/>
              </a:rPr>
              <a:t>Colour contrast;</a:t>
            </a:r>
          </a:p>
          <a:p>
            <a:r>
              <a:rPr lang="en-GB" dirty="0">
                <a:latin typeface="Leelawadee" panose="020B0502040204020203" pitchFamily="34" charset="-34"/>
                <a:cs typeface="Leelawadee" panose="020B0502040204020203" pitchFamily="34" charset="-34"/>
              </a:rPr>
              <a:t>Font size adjustment;</a:t>
            </a:r>
          </a:p>
          <a:p>
            <a:r>
              <a:rPr lang="en-GB" dirty="0">
                <a:latin typeface="Leelawadee" panose="020B0502040204020203" pitchFamily="34" charset="-34"/>
                <a:cs typeface="Leelawadee" panose="020B0502040204020203" pitchFamily="34" charset="-34"/>
              </a:rPr>
              <a:t>‘Next’ button (alternative to 3-second pause);</a:t>
            </a:r>
          </a:p>
          <a:p>
            <a:r>
              <a:rPr lang="en-GB" dirty="0">
                <a:latin typeface="Leelawadee" panose="020B0502040204020203" pitchFamily="34" charset="-34"/>
                <a:cs typeface="Leelawadee" panose="020B0502040204020203" pitchFamily="34" charset="-34"/>
              </a:rPr>
              <a:t>Removing on-screen number pad;</a:t>
            </a:r>
          </a:p>
          <a:p>
            <a:r>
              <a:rPr lang="en-GB" dirty="0">
                <a:latin typeface="Leelawadee" panose="020B0502040204020203" pitchFamily="34" charset="-34"/>
                <a:cs typeface="Leelawadee" panose="020B0502040204020203" pitchFamily="34" charset="-34"/>
              </a:rPr>
              <a:t>An adult to input answers;</a:t>
            </a:r>
          </a:p>
          <a:p>
            <a:r>
              <a:rPr lang="en-GB" dirty="0">
                <a:latin typeface="Leelawadee" panose="020B0502040204020203" pitchFamily="34" charset="-34"/>
                <a:cs typeface="Leelawadee" panose="020B0502040204020203" pitchFamily="34" charset="-34"/>
              </a:rPr>
              <a:t>Audio version;</a:t>
            </a:r>
          </a:p>
          <a:p>
            <a:r>
              <a:rPr lang="en-GB" dirty="0">
                <a:latin typeface="Leelawadee" panose="020B0502040204020203" pitchFamily="34" charset="-34"/>
                <a:cs typeface="Leelawadee" panose="020B0502040204020203" pitchFamily="34" charset="-34"/>
              </a:rPr>
              <a:t>Audible time alert.</a:t>
            </a:r>
          </a:p>
          <a:p>
            <a:endParaRPr lang="en-GB" dirty="0">
              <a:latin typeface="Leelawadee" panose="020B0502040204020203" pitchFamily="34" charset="-34"/>
              <a:cs typeface="Leelawadee" panose="020B0502040204020203" pitchFamily="34" charset="-34"/>
            </a:endParaRPr>
          </a:p>
        </p:txBody>
      </p:sp>
      <p:sp>
        <p:nvSpPr>
          <p:cNvPr id="4" name="Slide Number Placeholder 3">
            <a:extLst>
              <a:ext uri="{FF2B5EF4-FFF2-40B4-BE49-F238E27FC236}">
                <a16:creationId xmlns:a16="http://schemas.microsoft.com/office/drawing/2014/main" id="{56B8C555-36E3-443A-905F-227F2242B503}"/>
              </a:ext>
            </a:extLst>
          </p:cNvPr>
          <p:cNvSpPr>
            <a:spLocks noGrp="1"/>
          </p:cNvSpPr>
          <p:nvPr>
            <p:ph type="sldNum" idx="12"/>
          </p:nvPr>
        </p:nvSpPr>
        <p:spPr/>
        <p:txBody>
          <a:bodyPr/>
          <a:lstStyle/>
          <a:p>
            <a:fld id="{00000000-1234-1234-1234-123412341234}" type="slidenum">
              <a:rPr lang="en" smtClean="0">
                <a:latin typeface="Leelawadee" panose="020B0502040204020203" pitchFamily="34" charset="-34"/>
                <a:cs typeface="Leelawadee" panose="020B0502040204020203" pitchFamily="34" charset="-34"/>
              </a:rPr>
              <a:pPr/>
              <a:t>5</a:t>
            </a:fld>
            <a:endParaRPr lang="en">
              <a:latin typeface="Leelawadee" panose="020B0502040204020203" pitchFamily="34" charset="-34"/>
              <a:cs typeface="Leelawadee" panose="020B0502040204020203" pitchFamily="34" charset="-34"/>
            </a:endParaRPr>
          </a:p>
        </p:txBody>
      </p:sp>
      <p:pic>
        <p:nvPicPr>
          <p:cNvPr id="5" name="Picture 4" descr="header2">
            <a:extLst>
              <a:ext uri="{FF2B5EF4-FFF2-40B4-BE49-F238E27FC236}">
                <a16:creationId xmlns:a16="http://schemas.microsoft.com/office/drawing/2014/main" id="{905BECDD-BF3A-4EA1-80A4-81AD2FB10721}"/>
              </a:ext>
            </a:extLst>
          </p:cNvPr>
          <p:cNvPicPr/>
          <p:nvPr/>
        </p:nvPicPr>
        <p:blipFill>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316398" y="-167000"/>
            <a:ext cx="1032962" cy="906302"/>
          </a:xfrm>
          <a:prstGeom prst="rect">
            <a:avLst/>
          </a:prstGeom>
          <a:noFill/>
        </p:spPr>
      </p:pic>
    </p:spTree>
    <p:extLst>
      <p:ext uri="{BB962C8B-B14F-4D97-AF65-F5344CB8AC3E}">
        <p14:creationId xmlns:p14="http://schemas.microsoft.com/office/powerpoint/2010/main" val="933340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D645C-1A8E-4545-B5E3-0D35AB70D79D}"/>
              </a:ext>
            </a:extLst>
          </p:cNvPr>
          <p:cNvSpPr>
            <a:spLocks noGrp="1"/>
          </p:cNvSpPr>
          <p:nvPr>
            <p:ph type="title"/>
          </p:nvPr>
        </p:nvSpPr>
        <p:spPr/>
        <p:txBody>
          <a:bodyPr/>
          <a:lstStyle/>
          <a:p>
            <a:r>
              <a:rPr lang="en-GB" dirty="0">
                <a:latin typeface="Leelawadee" panose="020B0502040204020203" pitchFamily="34" charset="-34"/>
                <a:cs typeface="Leelawadee" panose="020B0502040204020203" pitchFamily="34" charset="-34"/>
              </a:rPr>
              <a:t>The check questions</a:t>
            </a:r>
          </a:p>
        </p:txBody>
      </p:sp>
      <p:sp>
        <p:nvSpPr>
          <p:cNvPr id="3" name="Text Placeholder 2">
            <a:extLst>
              <a:ext uri="{FF2B5EF4-FFF2-40B4-BE49-F238E27FC236}">
                <a16:creationId xmlns:a16="http://schemas.microsoft.com/office/drawing/2014/main" id="{CED8827C-A97D-4A89-A652-1141303DD6C2}"/>
              </a:ext>
            </a:extLst>
          </p:cNvPr>
          <p:cNvSpPr>
            <a:spLocks noGrp="1"/>
          </p:cNvSpPr>
          <p:nvPr>
            <p:ph type="body" idx="1"/>
          </p:nvPr>
        </p:nvSpPr>
        <p:spPr/>
        <p:txBody>
          <a:bodyPr/>
          <a:lstStyle/>
          <a:p>
            <a:r>
              <a:rPr lang="en-GB" dirty="0">
                <a:latin typeface="Leelawadee" panose="020B0502040204020203" pitchFamily="34" charset="-34"/>
                <a:cs typeface="Leelawadee" panose="020B0502040204020203" pitchFamily="34" charset="-34"/>
              </a:rPr>
              <a:t>Each child will be </a:t>
            </a:r>
            <a:r>
              <a:rPr lang="en-GB" dirty="0">
                <a:solidFill>
                  <a:srgbClr val="283593"/>
                </a:solidFill>
                <a:latin typeface="Leelawadee" panose="020B0502040204020203" pitchFamily="34" charset="-34"/>
                <a:cs typeface="Leelawadee" panose="020B0502040204020203" pitchFamily="34" charset="-34"/>
              </a:rPr>
              <a:t>randomly assigned </a:t>
            </a:r>
            <a:r>
              <a:rPr lang="en-GB" dirty="0">
                <a:latin typeface="Leelawadee" panose="020B0502040204020203" pitchFamily="34" charset="-34"/>
                <a:cs typeface="Leelawadee" panose="020B0502040204020203" pitchFamily="34" charset="-34"/>
              </a:rPr>
              <a:t>a set of questions</a:t>
            </a:r>
          </a:p>
          <a:p>
            <a:endParaRPr lang="en-GB" dirty="0">
              <a:latin typeface="Leelawadee" panose="020B0502040204020203" pitchFamily="34" charset="-34"/>
              <a:cs typeface="Leelawadee" panose="020B0502040204020203" pitchFamily="34" charset="-34"/>
            </a:endParaRPr>
          </a:p>
          <a:p>
            <a:r>
              <a:rPr lang="en-GB" dirty="0">
                <a:latin typeface="Leelawadee" panose="020B0502040204020203" pitchFamily="34" charset="-34"/>
                <a:cs typeface="Leelawadee" panose="020B0502040204020203" pitchFamily="34" charset="-34"/>
              </a:rPr>
              <a:t>There will only be </a:t>
            </a:r>
            <a:r>
              <a:rPr lang="en-GB" dirty="0">
                <a:solidFill>
                  <a:srgbClr val="283593"/>
                </a:solidFill>
                <a:latin typeface="Leelawadee" panose="020B0502040204020203" pitchFamily="34" charset="-34"/>
                <a:cs typeface="Leelawadee" panose="020B0502040204020203" pitchFamily="34" charset="-34"/>
              </a:rPr>
              <a:t>multiplication</a:t>
            </a:r>
            <a:r>
              <a:rPr lang="en-GB" dirty="0">
                <a:latin typeface="Leelawadee" panose="020B0502040204020203" pitchFamily="34" charset="-34"/>
                <a:cs typeface="Leelawadee" panose="020B0502040204020203" pitchFamily="34" charset="-34"/>
              </a:rPr>
              <a:t> questions in the check, not division facts. </a:t>
            </a:r>
          </a:p>
          <a:p>
            <a:endParaRPr lang="en-GB" dirty="0">
              <a:latin typeface="Leelawadee" panose="020B0502040204020203" pitchFamily="34" charset="-34"/>
              <a:cs typeface="Leelawadee" panose="020B0502040204020203" pitchFamily="34" charset="-34"/>
            </a:endParaRPr>
          </a:p>
          <a:p>
            <a:r>
              <a:rPr lang="en-GB" dirty="0">
                <a:latin typeface="Leelawadee" panose="020B0502040204020203" pitchFamily="34" charset="-34"/>
                <a:cs typeface="Leelawadee" panose="020B0502040204020203" pitchFamily="34" charset="-34"/>
              </a:rPr>
              <a:t>The 6, 7, 8, 9 and 12 times tables are </a:t>
            </a:r>
            <a:r>
              <a:rPr lang="en-GB" dirty="0">
                <a:solidFill>
                  <a:srgbClr val="283593"/>
                </a:solidFill>
                <a:latin typeface="Leelawadee" panose="020B0502040204020203" pitchFamily="34" charset="-34"/>
                <a:cs typeface="Leelawadee" panose="020B0502040204020203" pitchFamily="34" charset="-34"/>
              </a:rPr>
              <a:t>more likely </a:t>
            </a:r>
            <a:r>
              <a:rPr lang="en-GB" dirty="0">
                <a:latin typeface="Leelawadee" panose="020B0502040204020203" pitchFamily="34" charset="-34"/>
                <a:cs typeface="Leelawadee" panose="020B0502040204020203" pitchFamily="34" charset="-34"/>
              </a:rPr>
              <a:t>to be asked. </a:t>
            </a:r>
          </a:p>
          <a:p>
            <a:endParaRPr lang="en-GB" dirty="0">
              <a:latin typeface="Leelawadee" panose="020B0502040204020203" pitchFamily="34" charset="-34"/>
              <a:cs typeface="Leelawadee" panose="020B0502040204020203" pitchFamily="34" charset="-34"/>
            </a:endParaRPr>
          </a:p>
          <a:p>
            <a:r>
              <a:rPr lang="en-GB" dirty="0">
                <a:latin typeface="Leelawadee" panose="020B0502040204020203" pitchFamily="34" charset="-34"/>
                <a:cs typeface="Leelawadee" panose="020B0502040204020203" pitchFamily="34" charset="-34"/>
              </a:rPr>
              <a:t>Reversal of questions (e.g. 8 x 6 and 6 x 8) will not be asked in the same check. </a:t>
            </a:r>
          </a:p>
          <a:p>
            <a:endParaRPr lang="en-GB" dirty="0">
              <a:latin typeface="Leelawadee" panose="020B0502040204020203" pitchFamily="34" charset="-34"/>
              <a:cs typeface="Leelawadee" panose="020B0502040204020203" pitchFamily="34" charset="-34"/>
            </a:endParaRPr>
          </a:p>
          <a:p>
            <a:r>
              <a:rPr lang="en-GB" dirty="0">
                <a:latin typeface="Leelawadee" panose="020B0502040204020203" pitchFamily="34" charset="-34"/>
                <a:cs typeface="Leelawadee" panose="020B0502040204020203" pitchFamily="34" charset="-34"/>
              </a:rPr>
              <a:t>Children will not see their individual results when they complete the check.</a:t>
            </a:r>
          </a:p>
        </p:txBody>
      </p:sp>
      <p:sp>
        <p:nvSpPr>
          <p:cNvPr id="4" name="Slide Number Placeholder 3">
            <a:extLst>
              <a:ext uri="{FF2B5EF4-FFF2-40B4-BE49-F238E27FC236}">
                <a16:creationId xmlns:a16="http://schemas.microsoft.com/office/drawing/2014/main" id="{68D90E41-AD23-4E51-83E7-C36BC23F0795}"/>
              </a:ext>
            </a:extLst>
          </p:cNvPr>
          <p:cNvSpPr>
            <a:spLocks noGrp="1"/>
          </p:cNvSpPr>
          <p:nvPr>
            <p:ph type="sldNum" idx="12"/>
          </p:nvPr>
        </p:nvSpPr>
        <p:spPr/>
        <p:txBody>
          <a:bodyPr/>
          <a:lstStyle/>
          <a:p>
            <a:fld id="{00000000-1234-1234-1234-123412341234}" type="slidenum">
              <a:rPr lang="en" smtClean="0">
                <a:latin typeface="Leelawadee" panose="020B0502040204020203" pitchFamily="34" charset="-34"/>
                <a:cs typeface="Leelawadee" panose="020B0502040204020203" pitchFamily="34" charset="-34"/>
              </a:rPr>
              <a:pPr/>
              <a:t>6</a:t>
            </a:fld>
            <a:endParaRPr lang="en">
              <a:latin typeface="Leelawadee" panose="020B0502040204020203" pitchFamily="34" charset="-34"/>
              <a:cs typeface="Leelawadee" panose="020B0502040204020203" pitchFamily="34" charset="-34"/>
            </a:endParaRPr>
          </a:p>
        </p:txBody>
      </p:sp>
      <p:pic>
        <p:nvPicPr>
          <p:cNvPr id="5" name="Picture 4" descr="header2">
            <a:extLst>
              <a:ext uri="{FF2B5EF4-FFF2-40B4-BE49-F238E27FC236}">
                <a16:creationId xmlns:a16="http://schemas.microsoft.com/office/drawing/2014/main" id="{EE841A1F-CBE5-49DF-88E2-67DE5816AB3B}"/>
              </a:ext>
            </a:extLst>
          </p:cNvPr>
          <p:cNvPicPr/>
          <p:nvPr/>
        </p:nvPicPr>
        <p:blipFill>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316398" y="-167000"/>
            <a:ext cx="1032962" cy="906302"/>
          </a:xfrm>
          <a:prstGeom prst="rect">
            <a:avLst/>
          </a:prstGeom>
          <a:noFill/>
        </p:spPr>
      </p:pic>
    </p:spTree>
    <p:extLst>
      <p:ext uri="{BB962C8B-B14F-4D97-AF65-F5344CB8AC3E}">
        <p14:creationId xmlns:p14="http://schemas.microsoft.com/office/powerpoint/2010/main" val="1134475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E8A55-DF60-4178-8CFB-91304C208F69}"/>
              </a:ext>
            </a:extLst>
          </p:cNvPr>
          <p:cNvSpPr>
            <a:spLocks noGrp="1"/>
          </p:cNvSpPr>
          <p:nvPr>
            <p:ph type="title"/>
          </p:nvPr>
        </p:nvSpPr>
        <p:spPr/>
        <p:txBody>
          <a:bodyPr/>
          <a:lstStyle/>
          <a:p>
            <a:r>
              <a:rPr lang="en-GB" dirty="0">
                <a:latin typeface="Leelawadee" panose="020B0502040204020203" pitchFamily="34" charset="-34"/>
                <a:cs typeface="Leelawadee" panose="020B0502040204020203" pitchFamily="34" charset="-34"/>
              </a:rPr>
              <a:t>More information about the questions</a:t>
            </a:r>
          </a:p>
        </p:txBody>
      </p:sp>
      <p:sp>
        <p:nvSpPr>
          <p:cNvPr id="3" name="Text Placeholder 2">
            <a:extLst>
              <a:ext uri="{FF2B5EF4-FFF2-40B4-BE49-F238E27FC236}">
                <a16:creationId xmlns:a16="http://schemas.microsoft.com/office/drawing/2014/main" id="{960784D9-6E2C-448F-9E26-E89CF355E652}"/>
              </a:ext>
            </a:extLst>
          </p:cNvPr>
          <p:cNvSpPr>
            <a:spLocks noGrp="1"/>
          </p:cNvSpPr>
          <p:nvPr>
            <p:ph type="body" idx="1"/>
          </p:nvPr>
        </p:nvSpPr>
        <p:spPr>
          <a:xfrm>
            <a:off x="311700" y="739303"/>
            <a:ext cx="8520600" cy="915326"/>
          </a:xfrm>
        </p:spPr>
        <p:txBody>
          <a:bodyPr/>
          <a:lstStyle/>
          <a:p>
            <a:pPr marL="114300" indent="0">
              <a:buNone/>
            </a:pPr>
            <a:r>
              <a:rPr lang="en-US" dirty="0">
                <a:latin typeface="Leelawadee" panose="020B0502040204020203" pitchFamily="34" charset="-34"/>
                <a:cs typeface="Leelawadee" panose="020B0502040204020203" pitchFamily="34" charset="-34"/>
              </a:rPr>
              <a:t>The Standards and Testing Agency (STA) state that they are classifying the multiplication tables by the first number (multiplier) in the question. For example, 8 x 3 would fall within the 8 times table.</a:t>
            </a:r>
          </a:p>
        </p:txBody>
      </p:sp>
      <p:sp>
        <p:nvSpPr>
          <p:cNvPr id="4" name="Slide Number Placeholder 3">
            <a:extLst>
              <a:ext uri="{FF2B5EF4-FFF2-40B4-BE49-F238E27FC236}">
                <a16:creationId xmlns:a16="http://schemas.microsoft.com/office/drawing/2014/main" id="{14001AEB-E7A3-4522-A560-AB191DD3E168}"/>
              </a:ext>
            </a:extLst>
          </p:cNvPr>
          <p:cNvSpPr>
            <a:spLocks noGrp="1"/>
          </p:cNvSpPr>
          <p:nvPr>
            <p:ph type="sldNum" idx="12"/>
          </p:nvPr>
        </p:nvSpPr>
        <p:spPr/>
        <p:txBody>
          <a:bodyPr/>
          <a:lstStyle/>
          <a:p>
            <a:fld id="{00000000-1234-1234-1234-123412341234}" type="slidenum">
              <a:rPr lang="en" smtClean="0">
                <a:latin typeface="Leelawadee" panose="020B0502040204020203" pitchFamily="34" charset="-34"/>
                <a:cs typeface="Leelawadee" panose="020B0502040204020203" pitchFamily="34" charset="-34"/>
              </a:rPr>
              <a:pPr/>
              <a:t>7</a:t>
            </a:fld>
            <a:endParaRPr lang="en">
              <a:latin typeface="Leelawadee" panose="020B0502040204020203" pitchFamily="34" charset="-34"/>
              <a:cs typeface="Leelawadee" panose="020B0502040204020203" pitchFamily="34" charset="-34"/>
            </a:endParaRPr>
          </a:p>
        </p:txBody>
      </p:sp>
      <p:pic>
        <p:nvPicPr>
          <p:cNvPr id="5" name="Picture 2" descr="2018 Times Tables and Multiplciation Check Table">
            <a:extLst>
              <a:ext uri="{FF2B5EF4-FFF2-40B4-BE49-F238E27FC236}">
                <a16:creationId xmlns:a16="http://schemas.microsoft.com/office/drawing/2014/main" id="{9186064E-7386-4D37-8C83-88225406AE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017" r="29270" b="5548"/>
          <a:stretch/>
        </p:blipFill>
        <p:spPr bwMode="auto">
          <a:xfrm>
            <a:off x="2786972" y="1713178"/>
            <a:ext cx="3570055" cy="32230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header2">
            <a:extLst>
              <a:ext uri="{FF2B5EF4-FFF2-40B4-BE49-F238E27FC236}">
                <a16:creationId xmlns:a16="http://schemas.microsoft.com/office/drawing/2014/main" id="{4D9A4A78-AD13-4AD8-987E-E3E098091854}"/>
              </a:ext>
            </a:extLst>
          </p:cNvPr>
          <p:cNvPicPr/>
          <p:nvPr/>
        </p:nvPicPr>
        <p:blipFill>
          <a:blip r:embed="rId4" cstate="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316398" y="-167000"/>
            <a:ext cx="1032962" cy="906302"/>
          </a:xfrm>
          <a:prstGeom prst="rect">
            <a:avLst/>
          </a:prstGeom>
          <a:noFill/>
        </p:spPr>
      </p:pic>
    </p:spTree>
    <p:extLst>
      <p:ext uri="{BB962C8B-B14F-4D97-AF65-F5344CB8AC3E}">
        <p14:creationId xmlns:p14="http://schemas.microsoft.com/office/powerpoint/2010/main" val="31341280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A591C-687D-4637-8FB3-2E544D07E9B1}"/>
              </a:ext>
            </a:extLst>
          </p:cNvPr>
          <p:cNvSpPr>
            <a:spLocks noGrp="1"/>
          </p:cNvSpPr>
          <p:nvPr>
            <p:ph type="title"/>
          </p:nvPr>
        </p:nvSpPr>
        <p:spPr/>
        <p:txBody>
          <a:bodyPr/>
          <a:lstStyle/>
          <a:p>
            <a:r>
              <a:rPr lang="en-GB" dirty="0">
                <a:latin typeface="Leelawadee" panose="020B0502040204020203" pitchFamily="34" charset="-34"/>
                <a:cs typeface="Leelawadee" panose="020B0502040204020203" pitchFamily="34" charset="-34"/>
              </a:rPr>
              <a:t>Ways to support times table knowledge </a:t>
            </a:r>
          </a:p>
        </p:txBody>
      </p:sp>
      <p:sp>
        <p:nvSpPr>
          <p:cNvPr id="3" name="Text Placeholder 2">
            <a:extLst>
              <a:ext uri="{FF2B5EF4-FFF2-40B4-BE49-F238E27FC236}">
                <a16:creationId xmlns:a16="http://schemas.microsoft.com/office/drawing/2014/main" id="{B2F293DE-C5CC-4EE3-8B02-C3E7DFF32DDD}"/>
              </a:ext>
            </a:extLst>
          </p:cNvPr>
          <p:cNvSpPr>
            <a:spLocks noGrp="1"/>
          </p:cNvSpPr>
          <p:nvPr>
            <p:ph type="body" idx="1"/>
          </p:nvPr>
        </p:nvSpPr>
        <p:spPr/>
        <p:txBody>
          <a:bodyPr/>
          <a:lstStyle/>
          <a:p>
            <a:r>
              <a:rPr lang="en-GB" dirty="0">
                <a:latin typeface="Leelawadee" panose="020B0502040204020203" pitchFamily="34" charset="-34"/>
                <a:cs typeface="Leelawadee" panose="020B0502040204020203" pitchFamily="34" charset="-34"/>
              </a:rPr>
              <a:t>Count and look for patterns.</a:t>
            </a:r>
          </a:p>
          <a:p>
            <a:r>
              <a:rPr lang="en-GB" dirty="0">
                <a:latin typeface="Leelawadee" panose="020B0502040204020203" pitchFamily="34" charset="-34"/>
                <a:cs typeface="Leelawadee" panose="020B0502040204020203" pitchFamily="34" charset="-34"/>
              </a:rPr>
              <a:t>Understand that multiplication is repeated addition.</a:t>
            </a:r>
          </a:p>
          <a:p>
            <a:r>
              <a:rPr lang="en-GB" dirty="0">
                <a:latin typeface="Leelawadee" panose="020B0502040204020203" pitchFamily="34" charset="-34"/>
                <a:cs typeface="Leelawadee" panose="020B0502040204020203" pitchFamily="34" charset="-34"/>
              </a:rPr>
              <a:t>Remember that multiplication is commutative. </a:t>
            </a:r>
          </a:p>
          <a:p>
            <a:r>
              <a:rPr lang="en-GB" dirty="0">
                <a:latin typeface="Leelawadee" panose="020B0502040204020203" pitchFamily="34" charset="-34"/>
                <a:cs typeface="Leelawadee" panose="020B0502040204020203" pitchFamily="34" charset="-34"/>
              </a:rPr>
              <a:t>Remember that multiplication is the inverse of division. </a:t>
            </a:r>
          </a:p>
          <a:p>
            <a:r>
              <a:rPr lang="en-GB" dirty="0">
                <a:latin typeface="Leelawadee" panose="020B0502040204020203" pitchFamily="34" charset="-34"/>
                <a:cs typeface="Leelawadee" panose="020B0502040204020203" pitchFamily="34" charset="-34"/>
              </a:rPr>
              <a:t>Recall and utilise fact families. </a:t>
            </a:r>
          </a:p>
          <a:p>
            <a:endParaRPr lang="en-GB" dirty="0">
              <a:latin typeface="Leelawadee" panose="020B0502040204020203" pitchFamily="34" charset="-34"/>
              <a:cs typeface="Leelawadee" panose="020B0502040204020203" pitchFamily="34" charset="-34"/>
            </a:endParaRPr>
          </a:p>
          <a:p>
            <a:pPr marL="114300" indent="0">
              <a:buNone/>
            </a:pPr>
            <a:r>
              <a:rPr lang="en-GB" dirty="0">
                <a:latin typeface="Leelawadee" panose="020B0502040204020203" pitchFamily="34" charset="-34"/>
                <a:cs typeface="Leelawadee" panose="020B0502040204020203" pitchFamily="34" charset="-34"/>
              </a:rPr>
              <a:t>Use different representations to represent multiplication, such as:</a:t>
            </a:r>
          </a:p>
          <a:p>
            <a:r>
              <a:rPr lang="en-GB" dirty="0">
                <a:latin typeface="Leelawadee" panose="020B0502040204020203" pitchFamily="34" charset="-34"/>
                <a:cs typeface="Leelawadee" panose="020B0502040204020203" pitchFamily="34" charset="-34"/>
              </a:rPr>
              <a:t>Concrete manipulatives suck as multilink cubes or counters.</a:t>
            </a:r>
          </a:p>
          <a:p>
            <a:r>
              <a:rPr lang="en-GB" dirty="0">
                <a:latin typeface="Leelawadee" panose="020B0502040204020203" pitchFamily="34" charset="-34"/>
                <a:cs typeface="Leelawadee" panose="020B0502040204020203" pitchFamily="34" charset="-34"/>
              </a:rPr>
              <a:t>Create pictorial representations such as arrays. </a:t>
            </a:r>
          </a:p>
        </p:txBody>
      </p:sp>
      <p:sp>
        <p:nvSpPr>
          <p:cNvPr id="4" name="Slide Number Placeholder 3">
            <a:extLst>
              <a:ext uri="{FF2B5EF4-FFF2-40B4-BE49-F238E27FC236}">
                <a16:creationId xmlns:a16="http://schemas.microsoft.com/office/drawing/2014/main" id="{CC1156D5-41E0-44B1-BED4-A96BEEB571AA}"/>
              </a:ext>
            </a:extLst>
          </p:cNvPr>
          <p:cNvSpPr>
            <a:spLocks noGrp="1"/>
          </p:cNvSpPr>
          <p:nvPr>
            <p:ph type="sldNum" idx="12"/>
          </p:nvPr>
        </p:nvSpPr>
        <p:spPr/>
        <p:txBody>
          <a:bodyPr/>
          <a:lstStyle/>
          <a:p>
            <a:fld id="{00000000-1234-1234-1234-123412341234}" type="slidenum">
              <a:rPr lang="en" smtClean="0">
                <a:latin typeface="Leelawadee" panose="020B0502040204020203" pitchFamily="34" charset="-34"/>
                <a:cs typeface="Leelawadee" panose="020B0502040204020203" pitchFamily="34" charset="-34"/>
              </a:rPr>
              <a:pPr/>
              <a:t>8</a:t>
            </a:fld>
            <a:endParaRPr lang="en">
              <a:latin typeface="Leelawadee" panose="020B0502040204020203" pitchFamily="34" charset="-34"/>
              <a:cs typeface="Leelawadee" panose="020B0502040204020203" pitchFamily="34" charset="-34"/>
            </a:endParaRPr>
          </a:p>
        </p:txBody>
      </p:sp>
      <p:pic>
        <p:nvPicPr>
          <p:cNvPr id="5" name="Picture 4" descr="header2">
            <a:extLst>
              <a:ext uri="{FF2B5EF4-FFF2-40B4-BE49-F238E27FC236}">
                <a16:creationId xmlns:a16="http://schemas.microsoft.com/office/drawing/2014/main" id="{FA31E49D-E272-4CF1-AA4B-7DE7B2409146}"/>
              </a:ext>
            </a:extLst>
          </p:cNvPr>
          <p:cNvPicPr/>
          <p:nvPr/>
        </p:nvPicPr>
        <p:blipFill>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316398" y="-167000"/>
            <a:ext cx="1032962" cy="906302"/>
          </a:xfrm>
          <a:prstGeom prst="rect">
            <a:avLst/>
          </a:prstGeom>
          <a:noFill/>
        </p:spPr>
      </p:pic>
    </p:spTree>
    <p:extLst>
      <p:ext uri="{BB962C8B-B14F-4D97-AF65-F5344CB8AC3E}">
        <p14:creationId xmlns:p14="http://schemas.microsoft.com/office/powerpoint/2010/main" val="3081318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BE1D7-188D-4A82-96F0-01031ECCA7DC}"/>
              </a:ext>
            </a:extLst>
          </p:cNvPr>
          <p:cNvSpPr>
            <a:spLocks noGrp="1"/>
          </p:cNvSpPr>
          <p:nvPr>
            <p:ph type="title"/>
          </p:nvPr>
        </p:nvSpPr>
        <p:spPr/>
        <p:txBody>
          <a:bodyPr/>
          <a:lstStyle/>
          <a:p>
            <a:r>
              <a:rPr lang="en-GB" dirty="0">
                <a:latin typeface="Leelawadee" panose="020B0502040204020203" pitchFamily="34" charset="-34"/>
                <a:cs typeface="Leelawadee" panose="020B0502040204020203" pitchFamily="34" charset="-34"/>
              </a:rPr>
              <a:t>Counting and looking for patterns</a:t>
            </a:r>
          </a:p>
        </p:txBody>
      </p:sp>
      <p:sp>
        <p:nvSpPr>
          <p:cNvPr id="3" name="Text Placeholder 2">
            <a:extLst>
              <a:ext uri="{FF2B5EF4-FFF2-40B4-BE49-F238E27FC236}">
                <a16:creationId xmlns:a16="http://schemas.microsoft.com/office/drawing/2014/main" id="{74009BA4-376A-435B-B6CC-4870AE5A81A3}"/>
              </a:ext>
            </a:extLst>
          </p:cNvPr>
          <p:cNvSpPr>
            <a:spLocks noGrp="1"/>
          </p:cNvSpPr>
          <p:nvPr>
            <p:ph type="body" idx="1"/>
          </p:nvPr>
        </p:nvSpPr>
        <p:spPr>
          <a:xfrm>
            <a:off x="311700" y="739303"/>
            <a:ext cx="8520600" cy="1662522"/>
          </a:xfrm>
        </p:spPr>
        <p:txBody>
          <a:bodyPr/>
          <a:lstStyle/>
          <a:p>
            <a:pPr marL="114300" indent="0" algn="ctr">
              <a:buNone/>
            </a:pPr>
            <a:r>
              <a:rPr lang="en-US" dirty="0">
                <a:latin typeface="Leelawadee" panose="020B0502040204020203" pitchFamily="34" charset="-34"/>
                <a:cs typeface="Leelawadee" panose="020B0502040204020203" pitchFamily="34" charset="-34"/>
              </a:rPr>
              <a:t>Example: Counting in 2s </a:t>
            </a:r>
          </a:p>
          <a:p>
            <a:pPr marL="114300" indent="0" algn="ctr">
              <a:buNone/>
            </a:pPr>
            <a:r>
              <a:rPr lang="en-US" dirty="0">
                <a:latin typeface="Leelawadee" panose="020B0502040204020203" pitchFamily="34" charset="-34"/>
                <a:cs typeface="Leelawadee" panose="020B0502040204020203" pitchFamily="34" charset="-34"/>
              </a:rPr>
              <a:t>2, 4, 6, 8, 10… </a:t>
            </a:r>
          </a:p>
          <a:p>
            <a:endParaRPr lang="en-US" dirty="0">
              <a:latin typeface="Leelawadee" panose="020B0502040204020203" pitchFamily="34" charset="-34"/>
              <a:cs typeface="Leelawadee" panose="020B0502040204020203" pitchFamily="34" charset="-34"/>
            </a:endParaRPr>
          </a:p>
          <a:p>
            <a:r>
              <a:rPr lang="en-US" dirty="0">
                <a:latin typeface="Leelawadee" panose="020B0502040204020203" pitchFamily="34" charset="-34"/>
                <a:cs typeface="Leelawadee" panose="020B0502040204020203" pitchFamily="34" charset="-34"/>
              </a:rPr>
              <a:t>Ensure children have a strong understanding of counting in groups first.</a:t>
            </a:r>
          </a:p>
          <a:p>
            <a:r>
              <a:rPr lang="en-US" dirty="0">
                <a:latin typeface="Leelawadee" panose="020B0502040204020203" pitchFamily="34" charset="-34"/>
                <a:cs typeface="Leelawadee" panose="020B0502040204020203" pitchFamily="34" charset="-34"/>
              </a:rPr>
              <a:t>When children are secure with counting, they can then look for patterns.</a:t>
            </a:r>
          </a:p>
          <a:p>
            <a:endParaRPr lang="en-GB" dirty="0">
              <a:latin typeface="Leelawadee" panose="020B0502040204020203" pitchFamily="34" charset="-34"/>
              <a:cs typeface="Leelawadee" panose="020B0502040204020203" pitchFamily="34" charset="-34"/>
            </a:endParaRPr>
          </a:p>
        </p:txBody>
      </p:sp>
      <p:sp>
        <p:nvSpPr>
          <p:cNvPr id="4" name="Slide Number Placeholder 3">
            <a:extLst>
              <a:ext uri="{FF2B5EF4-FFF2-40B4-BE49-F238E27FC236}">
                <a16:creationId xmlns:a16="http://schemas.microsoft.com/office/drawing/2014/main" id="{1BCF8CAD-6B8B-4ACD-8926-541D3FEC494F}"/>
              </a:ext>
            </a:extLst>
          </p:cNvPr>
          <p:cNvSpPr>
            <a:spLocks noGrp="1"/>
          </p:cNvSpPr>
          <p:nvPr>
            <p:ph type="sldNum" idx="12"/>
          </p:nvPr>
        </p:nvSpPr>
        <p:spPr/>
        <p:txBody>
          <a:bodyPr/>
          <a:lstStyle/>
          <a:p>
            <a:fld id="{00000000-1234-1234-1234-123412341234}" type="slidenum">
              <a:rPr lang="en" smtClean="0">
                <a:latin typeface="Leelawadee" panose="020B0502040204020203" pitchFamily="34" charset="-34"/>
                <a:cs typeface="Leelawadee" panose="020B0502040204020203" pitchFamily="34" charset="-34"/>
              </a:rPr>
              <a:pPr/>
              <a:t>9</a:t>
            </a:fld>
            <a:endParaRPr lang="en">
              <a:latin typeface="Leelawadee" panose="020B0502040204020203" pitchFamily="34" charset="-34"/>
              <a:cs typeface="Leelawadee" panose="020B0502040204020203" pitchFamily="34" charset="-34"/>
            </a:endParaRPr>
          </a:p>
        </p:txBody>
      </p:sp>
      <p:grpSp>
        <p:nvGrpSpPr>
          <p:cNvPr id="5" name="Group 4">
            <a:extLst>
              <a:ext uri="{FF2B5EF4-FFF2-40B4-BE49-F238E27FC236}">
                <a16:creationId xmlns:a16="http://schemas.microsoft.com/office/drawing/2014/main" id="{46B67A13-A36E-6348-A4F6-564AF32AAB3D}"/>
              </a:ext>
            </a:extLst>
          </p:cNvPr>
          <p:cNvGrpSpPr/>
          <p:nvPr/>
        </p:nvGrpSpPr>
        <p:grpSpPr>
          <a:xfrm>
            <a:off x="1387439" y="2893295"/>
            <a:ext cx="1050085" cy="1069598"/>
            <a:chOff x="839283" y="2350598"/>
            <a:chExt cx="1050085" cy="1069598"/>
          </a:xfrm>
        </p:grpSpPr>
        <p:pic>
          <p:nvPicPr>
            <p:cNvPr id="9" name="Picture 8" descr="A blue and white sock&#10;&#10;Description automatically generated">
              <a:extLst>
                <a:ext uri="{FF2B5EF4-FFF2-40B4-BE49-F238E27FC236}">
                  <a16:creationId xmlns:a16="http://schemas.microsoft.com/office/drawing/2014/main" id="{F6F2C969-B272-DB4F-B237-4D7277465C0C}"/>
                </a:ext>
              </a:extLst>
            </p:cNvPr>
            <p:cNvPicPr>
              <a:picLocks noChangeAspect="1"/>
            </p:cNvPicPr>
            <p:nvPr/>
          </p:nvPicPr>
          <p:blipFill>
            <a:blip r:embed="rId3"/>
            <a:stretch>
              <a:fillRect/>
            </a:stretch>
          </p:blipFill>
          <p:spPr>
            <a:xfrm>
              <a:off x="839283" y="2350598"/>
              <a:ext cx="673847" cy="1069598"/>
            </a:xfrm>
            <a:prstGeom prst="rect">
              <a:avLst/>
            </a:prstGeom>
          </p:spPr>
        </p:pic>
        <p:pic>
          <p:nvPicPr>
            <p:cNvPr id="10" name="Picture 9" descr="A blue and white sock&#10;&#10;Description automatically generated">
              <a:extLst>
                <a:ext uri="{FF2B5EF4-FFF2-40B4-BE49-F238E27FC236}">
                  <a16:creationId xmlns:a16="http://schemas.microsoft.com/office/drawing/2014/main" id="{9FBC0B55-5763-1041-9EC4-7EDD745E85CA}"/>
                </a:ext>
              </a:extLst>
            </p:cNvPr>
            <p:cNvPicPr>
              <a:picLocks noChangeAspect="1"/>
            </p:cNvPicPr>
            <p:nvPr/>
          </p:nvPicPr>
          <p:blipFill>
            <a:blip r:embed="rId3"/>
            <a:stretch>
              <a:fillRect/>
            </a:stretch>
          </p:blipFill>
          <p:spPr>
            <a:xfrm>
              <a:off x="1215521" y="2350598"/>
              <a:ext cx="673847" cy="1069598"/>
            </a:xfrm>
            <a:prstGeom prst="rect">
              <a:avLst/>
            </a:prstGeom>
          </p:spPr>
        </p:pic>
      </p:grpSp>
      <p:grpSp>
        <p:nvGrpSpPr>
          <p:cNvPr id="12" name="Group 11">
            <a:extLst>
              <a:ext uri="{FF2B5EF4-FFF2-40B4-BE49-F238E27FC236}">
                <a16:creationId xmlns:a16="http://schemas.microsoft.com/office/drawing/2014/main" id="{DFE89CAD-CC54-7441-BCD0-0C10627C8DB4}"/>
              </a:ext>
            </a:extLst>
          </p:cNvPr>
          <p:cNvGrpSpPr/>
          <p:nvPr/>
        </p:nvGrpSpPr>
        <p:grpSpPr>
          <a:xfrm>
            <a:off x="3160452" y="2893295"/>
            <a:ext cx="1050085" cy="1069598"/>
            <a:chOff x="839283" y="2350598"/>
            <a:chExt cx="1050085" cy="1069598"/>
          </a:xfrm>
        </p:grpSpPr>
        <p:pic>
          <p:nvPicPr>
            <p:cNvPr id="13" name="Picture 12" descr="A blue and white sock&#10;&#10;Description automatically generated">
              <a:extLst>
                <a:ext uri="{FF2B5EF4-FFF2-40B4-BE49-F238E27FC236}">
                  <a16:creationId xmlns:a16="http://schemas.microsoft.com/office/drawing/2014/main" id="{E937DF0E-E679-CC4C-AC2A-1343450209DB}"/>
                </a:ext>
              </a:extLst>
            </p:cNvPr>
            <p:cNvPicPr>
              <a:picLocks noChangeAspect="1"/>
            </p:cNvPicPr>
            <p:nvPr/>
          </p:nvPicPr>
          <p:blipFill>
            <a:blip r:embed="rId3"/>
            <a:stretch>
              <a:fillRect/>
            </a:stretch>
          </p:blipFill>
          <p:spPr>
            <a:xfrm>
              <a:off x="839283" y="2350598"/>
              <a:ext cx="673847" cy="1069598"/>
            </a:xfrm>
            <a:prstGeom prst="rect">
              <a:avLst/>
            </a:prstGeom>
          </p:spPr>
        </p:pic>
        <p:pic>
          <p:nvPicPr>
            <p:cNvPr id="14" name="Picture 13" descr="A blue and white sock&#10;&#10;Description automatically generated">
              <a:extLst>
                <a:ext uri="{FF2B5EF4-FFF2-40B4-BE49-F238E27FC236}">
                  <a16:creationId xmlns:a16="http://schemas.microsoft.com/office/drawing/2014/main" id="{DA44AE28-7297-EF47-9A14-4A7407BFD802}"/>
                </a:ext>
              </a:extLst>
            </p:cNvPr>
            <p:cNvPicPr>
              <a:picLocks noChangeAspect="1"/>
            </p:cNvPicPr>
            <p:nvPr/>
          </p:nvPicPr>
          <p:blipFill>
            <a:blip r:embed="rId3"/>
            <a:stretch>
              <a:fillRect/>
            </a:stretch>
          </p:blipFill>
          <p:spPr>
            <a:xfrm>
              <a:off x="1215521" y="2350598"/>
              <a:ext cx="673847" cy="1069598"/>
            </a:xfrm>
            <a:prstGeom prst="rect">
              <a:avLst/>
            </a:prstGeom>
          </p:spPr>
        </p:pic>
      </p:grpSp>
      <p:grpSp>
        <p:nvGrpSpPr>
          <p:cNvPr id="15" name="Group 14">
            <a:extLst>
              <a:ext uri="{FF2B5EF4-FFF2-40B4-BE49-F238E27FC236}">
                <a16:creationId xmlns:a16="http://schemas.microsoft.com/office/drawing/2014/main" id="{7BF190E8-8A6A-584F-9FCA-0225AA51ED26}"/>
              </a:ext>
            </a:extLst>
          </p:cNvPr>
          <p:cNvGrpSpPr/>
          <p:nvPr/>
        </p:nvGrpSpPr>
        <p:grpSpPr>
          <a:xfrm>
            <a:off x="4933465" y="2894903"/>
            <a:ext cx="1050085" cy="1069598"/>
            <a:chOff x="839283" y="2350598"/>
            <a:chExt cx="1050085" cy="1069598"/>
          </a:xfrm>
        </p:grpSpPr>
        <p:pic>
          <p:nvPicPr>
            <p:cNvPr id="16" name="Picture 15" descr="A blue and white sock&#10;&#10;Description automatically generated">
              <a:extLst>
                <a:ext uri="{FF2B5EF4-FFF2-40B4-BE49-F238E27FC236}">
                  <a16:creationId xmlns:a16="http://schemas.microsoft.com/office/drawing/2014/main" id="{A75A490B-DFF5-9849-92AE-204B5F525887}"/>
                </a:ext>
              </a:extLst>
            </p:cNvPr>
            <p:cNvPicPr>
              <a:picLocks noChangeAspect="1"/>
            </p:cNvPicPr>
            <p:nvPr/>
          </p:nvPicPr>
          <p:blipFill>
            <a:blip r:embed="rId3"/>
            <a:stretch>
              <a:fillRect/>
            </a:stretch>
          </p:blipFill>
          <p:spPr>
            <a:xfrm>
              <a:off x="839283" y="2350598"/>
              <a:ext cx="673847" cy="1069598"/>
            </a:xfrm>
            <a:prstGeom prst="rect">
              <a:avLst/>
            </a:prstGeom>
          </p:spPr>
        </p:pic>
        <p:pic>
          <p:nvPicPr>
            <p:cNvPr id="17" name="Picture 16" descr="A blue and white sock&#10;&#10;Description automatically generated">
              <a:extLst>
                <a:ext uri="{FF2B5EF4-FFF2-40B4-BE49-F238E27FC236}">
                  <a16:creationId xmlns:a16="http://schemas.microsoft.com/office/drawing/2014/main" id="{0E5EDE74-D6CC-C345-9465-B16BA60ECE56}"/>
                </a:ext>
              </a:extLst>
            </p:cNvPr>
            <p:cNvPicPr>
              <a:picLocks noChangeAspect="1"/>
            </p:cNvPicPr>
            <p:nvPr/>
          </p:nvPicPr>
          <p:blipFill>
            <a:blip r:embed="rId3"/>
            <a:stretch>
              <a:fillRect/>
            </a:stretch>
          </p:blipFill>
          <p:spPr>
            <a:xfrm>
              <a:off x="1215521" y="2350598"/>
              <a:ext cx="673847" cy="1069598"/>
            </a:xfrm>
            <a:prstGeom prst="rect">
              <a:avLst/>
            </a:prstGeom>
          </p:spPr>
        </p:pic>
      </p:grpSp>
      <p:grpSp>
        <p:nvGrpSpPr>
          <p:cNvPr id="18" name="Group 17">
            <a:extLst>
              <a:ext uri="{FF2B5EF4-FFF2-40B4-BE49-F238E27FC236}">
                <a16:creationId xmlns:a16="http://schemas.microsoft.com/office/drawing/2014/main" id="{00C9BCB8-6765-0843-8F9B-92C55C471F85}"/>
              </a:ext>
            </a:extLst>
          </p:cNvPr>
          <p:cNvGrpSpPr/>
          <p:nvPr/>
        </p:nvGrpSpPr>
        <p:grpSpPr>
          <a:xfrm>
            <a:off x="6706478" y="2893295"/>
            <a:ext cx="1050085" cy="1069598"/>
            <a:chOff x="839283" y="2350598"/>
            <a:chExt cx="1050085" cy="1069598"/>
          </a:xfrm>
        </p:grpSpPr>
        <p:pic>
          <p:nvPicPr>
            <p:cNvPr id="19" name="Picture 18" descr="A blue and white sock&#10;&#10;Description automatically generated">
              <a:extLst>
                <a:ext uri="{FF2B5EF4-FFF2-40B4-BE49-F238E27FC236}">
                  <a16:creationId xmlns:a16="http://schemas.microsoft.com/office/drawing/2014/main" id="{31E32042-3ACE-D340-8160-AAB3EED03185}"/>
                </a:ext>
              </a:extLst>
            </p:cNvPr>
            <p:cNvPicPr>
              <a:picLocks noChangeAspect="1"/>
            </p:cNvPicPr>
            <p:nvPr/>
          </p:nvPicPr>
          <p:blipFill>
            <a:blip r:embed="rId3"/>
            <a:stretch>
              <a:fillRect/>
            </a:stretch>
          </p:blipFill>
          <p:spPr>
            <a:xfrm>
              <a:off x="839283" y="2350598"/>
              <a:ext cx="673847" cy="1069598"/>
            </a:xfrm>
            <a:prstGeom prst="rect">
              <a:avLst/>
            </a:prstGeom>
          </p:spPr>
        </p:pic>
        <p:pic>
          <p:nvPicPr>
            <p:cNvPr id="20" name="Picture 19" descr="A blue and white sock&#10;&#10;Description automatically generated">
              <a:extLst>
                <a:ext uri="{FF2B5EF4-FFF2-40B4-BE49-F238E27FC236}">
                  <a16:creationId xmlns:a16="http://schemas.microsoft.com/office/drawing/2014/main" id="{B32B7208-BD8E-3747-8B43-43D91ECC925E}"/>
                </a:ext>
              </a:extLst>
            </p:cNvPr>
            <p:cNvPicPr>
              <a:picLocks noChangeAspect="1"/>
            </p:cNvPicPr>
            <p:nvPr/>
          </p:nvPicPr>
          <p:blipFill>
            <a:blip r:embed="rId3"/>
            <a:stretch>
              <a:fillRect/>
            </a:stretch>
          </p:blipFill>
          <p:spPr>
            <a:xfrm>
              <a:off x="1215521" y="2350598"/>
              <a:ext cx="673847" cy="1069598"/>
            </a:xfrm>
            <a:prstGeom prst="rect">
              <a:avLst/>
            </a:prstGeom>
          </p:spPr>
        </p:pic>
      </p:grpSp>
      <p:pic>
        <p:nvPicPr>
          <p:cNvPr id="21" name="Picture 20" descr="header2">
            <a:extLst>
              <a:ext uri="{FF2B5EF4-FFF2-40B4-BE49-F238E27FC236}">
                <a16:creationId xmlns:a16="http://schemas.microsoft.com/office/drawing/2014/main" id="{FC9F75B6-22FA-4D67-96DA-2B985AEF7119}"/>
              </a:ext>
            </a:extLst>
          </p:cNvPr>
          <p:cNvPicPr/>
          <p:nvPr/>
        </p:nvPicPr>
        <p:blipFill>
          <a:blip r:embed="rId4" cstate="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316398" y="-167000"/>
            <a:ext cx="1032962" cy="906302"/>
          </a:xfrm>
          <a:prstGeom prst="rect">
            <a:avLst/>
          </a:prstGeom>
          <a:noFill/>
        </p:spPr>
      </p:pic>
    </p:spTree>
    <p:extLst>
      <p:ext uri="{BB962C8B-B14F-4D97-AF65-F5344CB8AC3E}">
        <p14:creationId xmlns:p14="http://schemas.microsoft.com/office/powerpoint/2010/main" val="33225763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14F17-690C-411B-9169-0BF5892744D8}"/>
              </a:ext>
            </a:extLst>
          </p:cNvPr>
          <p:cNvSpPr>
            <a:spLocks noGrp="1"/>
          </p:cNvSpPr>
          <p:nvPr>
            <p:ph type="title"/>
          </p:nvPr>
        </p:nvSpPr>
        <p:spPr/>
        <p:txBody>
          <a:bodyPr/>
          <a:lstStyle/>
          <a:p>
            <a:r>
              <a:rPr lang="en-GB" dirty="0">
                <a:latin typeface="Leelawadee" panose="020B0502040204020203" pitchFamily="34" charset="-34"/>
                <a:cs typeface="Leelawadee" panose="020B0502040204020203" pitchFamily="34" charset="-34"/>
              </a:rPr>
              <a:t>Repeated addition</a:t>
            </a:r>
          </a:p>
        </p:txBody>
      </p:sp>
      <p:sp>
        <p:nvSpPr>
          <p:cNvPr id="3" name="Text Placeholder 2">
            <a:extLst>
              <a:ext uri="{FF2B5EF4-FFF2-40B4-BE49-F238E27FC236}">
                <a16:creationId xmlns:a16="http://schemas.microsoft.com/office/drawing/2014/main" id="{43C2A161-1CD3-4248-9253-2E01A70FFB09}"/>
              </a:ext>
            </a:extLst>
          </p:cNvPr>
          <p:cNvSpPr>
            <a:spLocks noGrp="1"/>
          </p:cNvSpPr>
          <p:nvPr>
            <p:ph type="body" idx="1"/>
          </p:nvPr>
        </p:nvSpPr>
        <p:spPr>
          <a:xfrm>
            <a:off x="311700" y="739303"/>
            <a:ext cx="8520600" cy="434776"/>
          </a:xfrm>
        </p:spPr>
        <p:txBody>
          <a:bodyPr/>
          <a:lstStyle/>
          <a:p>
            <a:pPr marL="114300" indent="0" algn="ctr">
              <a:buNone/>
            </a:pPr>
            <a:r>
              <a:rPr lang="en-US" dirty="0">
                <a:latin typeface="Leelawadee" panose="020B0502040204020203" pitchFamily="34" charset="-34"/>
                <a:cs typeface="Leelawadee" panose="020B0502040204020203" pitchFamily="34" charset="-34"/>
              </a:rPr>
              <a:t>Knowing that 2 x 4 is the same as 2 + 2 + 2 + 2</a:t>
            </a:r>
          </a:p>
        </p:txBody>
      </p:sp>
      <p:sp>
        <p:nvSpPr>
          <p:cNvPr id="4" name="Slide Number Placeholder 3">
            <a:extLst>
              <a:ext uri="{FF2B5EF4-FFF2-40B4-BE49-F238E27FC236}">
                <a16:creationId xmlns:a16="http://schemas.microsoft.com/office/drawing/2014/main" id="{4B9547B5-8C56-45DF-8601-C986A34CD9B5}"/>
              </a:ext>
            </a:extLst>
          </p:cNvPr>
          <p:cNvSpPr>
            <a:spLocks noGrp="1"/>
          </p:cNvSpPr>
          <p:nvPr>
            <p:ph type="sldNum" idx="12"/>
          </p:nvPr>
        </p:nvSpPr>
        <p:spPr/>
        <p:txBody>
          <a:bodyPr/>
          <a:lstStyle/>
          <a:p>
            <a:fld id="{00000000-1234-1234-1234-123412341234}" type="slidenum">
              <a:rPr lang="en" smtClean="0">
                <a:latin typeface="Leelawadee" panose="020B0502040204020203" pitchFamily="34" charset="-34"/>
                <a:cs typeface="Leelawadee" panose="020B0502040204020203" pitchFamily="34" charset="-34"/>
              </a:rPr>
              <a:pPr/>
              <a:t>10</a:t>
            </a:fld>
            <a:endParaRPr lang="en">
              <a:latin typeface="Leelawadee" panose="020B0502040204020203" pitchFamily="34" charset="-34"/>
              <a:cs typeface="Leelawadee" panose="020B0502040204020203" pitchFamily="34" charset="-34"/>
            </a:endParaRPr>
          </a:p>
        </p:txBody>
      </p:sp>
      <p:sp>
        <p:nvSpPr>
          <p:cNvPr id="10" name="Text Placeholder 2">
            <a:extLst>
              <a:ext uri="{FF2B5EF4-FFF2-40B4-BE49-F238E27FC236}">
                <a16:creationId xmlns:a16="http://schemas.microsoft.com/office/drawing/2014/main" id="{4A55EDE7-E012-45DB-892B-8F309F80DB2A}"/>
              </a:ext>
            </a:extLst>
          </p:cNvPr>
          <p:cNvSpPr txBox="1">
            <a:spLocks/>
          </p:cNvSpPr>
          <p:nvPr/>
        </p:nvSpPr>
        <p:spPr>
          <a:xfrm>
            <a:off x="704934" y="3534242"/>
            <a:ext cx="3054012"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lgn="ctr">
              <a:buFont typeface="Nunito"/>
              <a:buNone/>
            </a:pPr>
            <a:r>
              <a:rPr lang="en-US" dirty="0">
                <a:latin typeface="Leelawadee" panose="020B0502040204020203" pitchFamily="34" charset="-34"/>
                <a:cs typeface="Leelawadee" panose="020B0502040204020203" pitchFamily="34" charset="-34"/>
              </a:rPr>
              <a:t>2 + 2 + 2 + 2 = ?</a:t>
            </a:r>
          </a:p>
        </p:txBody>
      </p:sp>
      <p:grpSp>
        <p:nvGrpSpPr>
          <p:cNvPr id="5" name="Group 4">
            <a:extLst>
              <a:ext uri="{FF2B5EF4-FFF2-40B4-BE49-F238E27FC236}">
                <a16:creationId xmlns:a16="http://schemas.microsoft.com/office/drawing/2014/main" id="{06EA52FF-2409-4772-BF58-DFF5DA4522B2}"/>
              </a:ext>
            </a:extLst>
          </p:cNvPr>
          <p:cNvGrpSpPr/>
          <p:nvPr/>
        </p:nvGrpSpPr>
        <p:grpSpPr>
          <a:xfrm>
            <a:off x="5066349" y="1826495"/>
            <a:ext cx="3394900" cy="1594084"/>
            <a:chOff x="5066349" y="1455020"/>
            <a:chExt cx="3394900" cy="1594084"/>
          </a:xfrm>
        </p:grpSpPr>
        <p:pic>
          <p:nvPicPr>
            <p:cNvPr id="2054" name="Picture 6">
              <a:extLst>
                <a:ext uri="{FF2B5EF4-FFF2-40B4-BE49-F238E27FC236}">
                  <a16:creationId xmlns:a16="http://schemas.microsoft.com/office/drawing/2014/main" id="{3C24B2B3-1E35-472A-8282-F20F15A35E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6349" y="1455020"/>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a:extLst>
                <a:ext uri="{FF2B5EF4-FFF2-40B4-BE49-F238E27FC236}">
                  <a16:creationId xmlns:a16="http://schemas.microsoft.com/office/drawing/2014/main" id="{B6BC26A6-0C11-4FC2-8C54-E1AE5579FF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4173" y="1455020"/>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a:extLst>
                <a:ext uri="{FF2B5EF4-FFF2-40B4-BE49-F238E27FC236}">
                  <a16:creationId xmlns:a16="http://schemas.microsoft.com/office/drawing/2014/main" id="{5C8B27DC-8007-4864-9F0A-E6963C6BCE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1997" y="1455020"/>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a:extLst>
                <a:ext uri="{FF2B5EF4-FFF2-40B4-BE49-F238E27FC236}">
                  <a16:creationId xmlns:a16="http://schemas.microsoft.com/office/drawing/2014/main" id="{36D9DD71-54C9-4234-8881-873D127324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99821" y="1455020"/>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a:extLst>
                <a:ext uri="{FF2B5EF4-FFF2-40B4-BE49-F238E27FC236}">
                  <a16:creationId xmlns:a16="http://schemas.microsoft.com/office/drawing/2014/main" id="{3E2F0975-66B4-4CE2-B1DD-E194C3D49F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6349" y="2287676"/>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a:extLst>
                <a:ext uri="{FF2B5EF4-FFF2-40B4-BE49-F238E27FC236}">
                  <a16:creationId xmlns:a16="http://schemas.microsoft.com/office/drawing/2014/main" id="{B9055130-1667-449B-8BB5-D9C605FA4E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4173" y="2287676"/>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6">
              <a:extLst>
                <a:ext uri="{FF2B5EF4-FFF2-40B4-BE49-F238E27FC236}">
                  <a16:creationId xmlns:a16="http://schemas.microsoft.com/office/drawing/2014/main" id="{34FB13CE-A4A1-4271-AE53-BC37F4C711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1997" y="2287676"/>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a:extLst>
                <a:ext uri="{FF2B5EF4-FFF2-40B4-BE49-F238E27FC236}">
                  <a16:creationId xmlns:a16="http://schemas.microsoft.com/office/drawing/2014/main" id="{1EBB9447-67A7-497B-83F0-854D70AD9F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99821" y="2287676"/>
              <a:ext cx="761428" cy="761428"/>
            </a:xfrm>
            <a:prstGeom prst="rect">
              <a:avLst/>
            </a:prstGeom>
            <a:noFill/>
            <a:extLst>
              <a:ext uri="{909E8E84-426E-40DD-AFC4-6F175D3DCCD1}">
                <a14:hiddenFill xmlns:a14="http://schemas.microsoft.com/office/drawing/2010/main">
                  <a:solidFill>
                    <a:srgbClr val="FFFFFF"/>
                  </a:solidFill>
                </a14:hiddenFill>
              </a:ext>
            </a:extLst>
          </p:spPr>
        </p:pic>
      </p:grpSp>
      <p:sp>
        <p:nvSpPr>
          <p:cNvPr id="19" name="Text Placeholder 2">
            <a:extLst>
              <a:ext uri="{FF2B5EF4-FFF2-40B4-BE49-F238E27FC236}">
                <a16:creationId xmlns:a16="http://schemas.microsoft.com/office/drawing/2014/main" id="{AFE84254-1F99-45C7-B4F7-38707AEBBCD5}"/>
              </a:ext>
            </a:extLst>
          </p:cNvPr>
          <p:cNvSpPr txBox="1">
            <a:spLocks/>
          </p:cNvSpPr>
          <p:nvPr/>
        </p:nvSpPr>
        <p:spPr>
          <a:xfrm>
            <a:off x="5066349" y="3534242"/>
            <a:ext cx="33949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lgn="ctr">
              <a:buFont typeface="Nunito"/>
              <a:buNone/>
            </a:pPr>
            <a:r>
              <a:rPr lang="en-US" dirty="0">
                <a:latin typeface="Leelawadee" panose="020B0502040204020203" pitchFamily="34" charset="-34"/>
                <a:cs typeface="Leelawadee" panose="020B0502040204020203" pitchFamily="34" charset="-34"/>
              </a:rPr>
              <a:t>2 x 4 = ?</a:t>
            </a:r>
          </a:p>
        </p:txBody>
      </p:sp>
      <p:pic>
        <p:nvPicPr>
          <p:cNvPr id="20" name="Picture 19" descr="A pair of red shoes&#10;&#10;Description automatically generated">
            <a:extLst>
              <a:ext uri="{FF2B5EF4-FFF2-40B4-BE49-F238E27FC236}">
                <a16:creationId xmlns:a16="http://schemas.microsoft.com/office/drawing/2014/main" id="{AEC1B3F8-7C08-5C45-B1CE-3C4423685023}"/>
              </a:ext>
            </a:extLst>
          </p:cNvPr>
          <p:cNvPicPr>
            <a:picLocks noChangeAspect="1"/>
          </p:cNvPicPr>
          <p:nvPr/>
        </p:nvPicPr>
        <p:blipFill>
          <a:blip r:embed="rId4"/>
          <a:stretch>
            <a:fillRect/>
          </a:stretch>
        </p:blipFill>
        <p:spPr>
          <a:xfrm>
            <a:off x="980797" y="1903801"/>
            <a:ext cx="1155700" cy="800100"/>
          </a:xfrm>
          <a:prstGeom prst="rect">
            <a:avLst/>
          </a:prstGeom>
        </p:spPr>
      </p:pic>
      <p:pic>
        <p:nvPicPr>
          <p:cNvPr id="21" name="Picture 20" descr="A pair of red shoes&#10;&#10;Description automatically generated">
            <a:extLst>
              <a:ext uri="{FF2B5EF4-FFF2-40B4-BE49-F238E27FC236}">
                <a16:creationId xmlns:a16="http://schemas.microsoft.com/office/drawing/2014/main" id="{77C08304-843A-A046-9BA8-6F90AAA6B43A}"/>
              </a:ext>
            </a:extLst>
          </p:cNvPr>
          <p:cNvPicPr>
            <a:picLocks noChangeAspect="1"/>
          </p:cNvPicPr>
          <p:nvPr/>
        </p:nvPicPr>
        <p:blipFill>
          <a:blip r:embed="rId4"/>
          <a:stretch>
            <a:fillRect/>
          </a:stretch>
        </p:blipFill>
        <p:spPr>
          <a:xfrm>
            <a:off x="2402388" y="1899243"/>
            <a:ext cx="1155700" cy="800100"/>
          </a:xfrm>
          <a:prstGeom prst="rect">
            <a:avLst/>
          </a:prstGeom>
        </p:spPr>
      </p:pic>
      <p:pic>
        <p:nvPicPr>
          <p:cNvPr id="22" name="Picture 21" descr="A pair of red shoes&#10;&#10;Description automatically generated">
            <a:extLst>
              <a:ext uri="{FF2B5EF4-FFF2-40B4-BE49-F238E27FC236}">
                <a16:creationId xmlns:a16="http://schemas.microsoft.com/office/drawing/2014/main" id="{589AA2FD-20F2-2D4A-B7B5-29E7CB82683C}"/>
              </a:ext>
            </a:extLst>
          </p:cNvPr>
          <p:cNvPicPr>
            <a:picLocks noChangeAspect="1"/>
          </p:cNvPicPr>
          <p:nvPr/>
        </p:nvPicPr>
        <p:blipFill>
          <a:blip r:embed="rId4"/>
          <a:stretch>
            <a:fillRect/>
          </a:stretch>
        </p:blipFill>
        <p:spPr>
          <a:xfrm>
            <a:off x="980797" y="2755793"/>
            <a:ext cx="1155700" cy="800100"/>
          </a:xfrm>
          <a:prstGeom prst="rect">
            <a:avLst/>
          </a:prstGeom>
        </p:spPr>
      </p:pic>
      <p:pic>
        <p:nvPicPr>
          <p:cNvPr id="23" name="Picture 22" descr="A pair of red shoes&#10;&#10;Description automatically generated">
            <a:extLst>
              <a:ext uri="{FF2B5EF4-FFF2-40B4-BE49-F238E27FC236}">
                <a16:creationId xmlns:a16="http://schemas.microsoft.com/office/drawing/2014/main" id="{3C9D74FA-B4D9-BF40-BA9D-1B5657577D97}"/>
              </a:ext>
            </a:extLst>
          </p:cNvPr>
          <p:cNvPicPr>
            <a:picLocks noChangeAspect="1"/>
          </p:cNvPicPr>
          <p:nvPr/>
        </p:nvPicPr>
        <p:blipFill>
          <a:blip r:embed="rId4"/>
          <a:stretch>
            <a:fillRect/>
          </a:stretch>
        </p:blipFill>
        <p:spPr>
          <a:xfrm>
            <a:off x="2402388" y="2751235"/>
            <a:ext cx="1155700" cy="800100"/>
          </a:xfrm>
          <a:prstGeom prst="rect">
            <a:avLst/>
          </a:prstGeom>
        </p:spPr>
      </p:pic>
      <p:pic>
        <p:nvPicPr>
          <p:cNvPr id="24" name="Picture 23" descr="header2">
            <a:extLst>
              <a:ext uri="{FF2B5EF4-FFF2-40B4-BE49-F238E27FC236}">
                <a16:creationId xmlns:a16="http://schemas.microsoft.com/office/drawing/2014/main" id="{481FCD98-B716-4C27-9BDB-6650FB48ACCF}"/>
              </a:ext>
            </a:extLst>
          </p:cNvPr>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316398" y="-167000"/>
            <a:ext cx="1032962" cy="906302"/>
          </a:xfrm>
          <a:prstGeom prst="rect">
            <a:avLst/>
          </a:prstGeom>
          <a:noFill/>
        </p:spPr>
      </p:pic>
    </p:spTree>
    <p:extLst>
      <p:ext uri="{BB962C8B-B14F-4D97-AF65-F5344CB8AC3E}">
        <p14:creationId xmlns:p14="http://schemas.microsoft.com/office/powerpoint/2010/main" val="17103674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05D4D-395E-4537-9264-7461C3B5C3E0}"/>
              </a:ext>
            </a:extLst>
          </p:cNvPr>
          <p:cNvSpPr>
            <a:spLocks noGrp="1"/>
          </p:cNvSpPr>
          <p:nvPr>
            <p:ph type="title"/>
          </p:nvPr>
        </p:nvSpPr>
        <p:spPr/>
        <p:txBody>
          <a:bodyPr/>
          <a:lstStyle/>
          <a:p>
            <a:r>
              <a:rPr lang="en-GB" dirty="0">
                <a:latin typeface="Leelawadee" panose="020B0502040204020203" pitchFamily="34" charset="-34"/>
                <a:cs typeface="Leelawadee" panose="020B0502040204020203" pitchFamily="34" charset="-34"/>
              </a:rPr>
              <a:t>Multiplication is commutative</a:t>
            </a:r>
          </a:p>
        </p:txBody>
      </p:sp>
      <p:sp>
        <p:nvSpPr>
          <p:cNvPr id="3" name="Text Placeholder 2">
            <a:extLst>
              <a:ext uri="{FF2B5EF4-FFF2-40B4-BE49-F238E27FC236}">
                <a16:creationId xmlns:a16="http://schemas.microsoft.com/office/drawing/2014/main" id="{66F8F600-15BD-41AF-8C84-8AB3A87F44C7}"/>
              </a:ext>
            </a:extLst>
          </p:cNvPr>
          <p:cNvSpPr>
            <a:spLocks noGrp="1"/>
          </p:cNvSpPr>
          <p:nvPr>
            <p:ph type="body" idx="1"/>
          </p:nvPr>
        </p:nvSpPr>
        <p:spPr>
          <a:xfrm>
            <a:off x="311700" y="739303"/>
            <a:ext cx="8520600" cy="1260186"/>
          </a:xfrm>
        </p:spPr>
        <p:txBody>
          <a:bodyPr/>
          <a:lstStyle/>
          <a:p>
            <a:pPr marL="114300" indent="0" algn="ctr">
              <a:buNone/>
            </a:pPr>
            <a:r>
              <a:rPr lang="en-US" dirty="0">
                <a:latin typeface="Leelawadee" panose="020B0502040204020203" pitchFamily="34" charset="-34"/>
                <a:cs typeface="Leelawadee" panose="020B0502040204020203" pitchFamily="34" charset="-34"/>
              </a:rPr>
              <a:t>3 x 2 is the same as 2 x 3</a:t>
            </a:r>
          </a:p>
          <a:p>
            <a:endParaRPr lang="en-US" dirty="0">
              <a:latin typeface="Leelawadee" panose="020B0502040204020203" pitchFamily="34" charset="-34"/>
              <a:cs typeface="Leelawadee" panose="020B0502040204020203" pitchFamily="34" charset="-34"/>
            </a:endParaRPr>
          </a:p>
          <a:p>
            <a:pPr marL="114300" indent="0">
              <a:buNone/>
            </a:pPr>
            <a:r>
              <a:rPr lang="en-US" dirty="0">
                <a:latin typeface="Leelawadee" panose="020B0502040204020203" pitchFamily="34" charset="-34"/>
                <a:cs typeface="Leelawadee" panose="020B0502040204020203" pitchFamily="34" charset="-34"/>
              </a:rPr>
              <a:t>Children need to understand that multiplication can be completed in any order to produce the same answer. Sometimes this link needs to be made explicit. </a:t>
            </a:r>
            <a:endParaRPr lang="en-GB" dirty="0">
              <a:latin typeface="Leelawadee" panose="020B0502040204020203" pitchFamily="34" charset="-34"/>
              <a:cs typeface="Leelawadee" panose="020B0502040204020203" pitchFamily="34" charset="-34"/>
            </a:endParaRPr>
          </a:p>
        </p:txBody>
      </p:sp>
      <p:sp>
        <p:nvSpPr>
          <p:cNvPr id="4" name="Slide Number Placeholder 3">
            <a:extLst>
              <a:ext uri="{FF2B5EF4-FFF2-40B4-BE49-F238E27FC236}">
                <a16:creationId xmlns:a16="http://schemas.microsoft.com/office/drawing/2014/main" id="{D11968F3-1803-4F87-AB5D-31F1733CA9CB}"/>
              </a:ext>
            </a:extLst>
          </p:cNvPr>
          <p:cNvSpPr>
            <a:spLocks noGrp="1"/>
          </p:cNvSpPr>
          <p:nvPr>
            <p:ph type="sldNum" idx="12"/>
          </p:nvPr>
        </p:nvSpPr>
        <p:spPr/>
        <p:txBody>
          <a:bodyPr/>
          <a:lstStyle/>
          <a:p>
            <a:fld id="{00000000-1234-1234-1234-123412341234}" type="slidenum">
              <a:rPr lang="en" smtClean="0">
                <a:latin typeface="Leelawadee" panose="020B0502040204020203" pitchFamily="34" charset="-34"/>
                <a:cs typeface="Leelawadee" panose="020B0502040204020203" pitchFamily="34" charset="-34"/>
              </a:rPr>
              <a:pPr/>
              <a:t>11</a:t>
            </a:fld>
            <a:endParaRPr lang="en">
              <a:latin typeface="Leelawadee" panose="020B0502040204020203" pitchFamily="34" charset="-34"/>
              <a:cs typeface="Leelawadee" panose="020B0502040204020203" pitchFamily="34" charset="-34"/>
            </a:endParaRPr>
          </a:p>
        </p:txBody>
      </p:sp>
      <p:pic>
        <p:nvPicPr>
          <p:cNvPr id="3074" name="Picture 2">
            <a:extLst>
              <a:ext uri="{FF2B5EF4-FFF2-40B4-BE49-F238E27FC236}">
                <a16:creationId xmlns:a16="http://schemas.microsoft.com/office/drawing/2014/main" id="{D8A78F91-41D2-4A20-A01A-4B4B3AEFBE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532" y="2270284"/>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02C3A048-D1C3-4711-A37E-25AC1EA937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532" y="300474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8BAD499E-313E-475C-9DF1-A4548F9C05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6932" y="2272459"/>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a:extLst>
              <a:ext uri="{FF2B5EF4-FFF2-40B4-BE49-F238E27FC236}">
                <a16:creationId xmlns:a16="http://schemas.microsoft.com/office/drawing/2014/main" id="{79C133C5-968E-41D0-B56F-D9DE00D2BB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6932" y="300474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D815A357-9E98-4238-962A-4E4169DBC0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1332" y="2270284"/>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39415FC2-F1C2-4F2F-8C47-1A47E18332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1332" y="300474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C1F6AF74-DE5A-48F9-A8E2-92D21B8383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3172" y="2270284"/>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a:extLst>
              <a:ext uri="{FF2B5EF4-FFF2-40B4-BE49-F238E27FC236}">
                <a16:creationId xmlns:a16="http://schemas.microsoft.com/office/drawing/2014/main" id="{E6CD9CA5-5C63-471D-97CC-504D776DE7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3172" y="295521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a:extLst>
              <a:ext uri="{FF2B5EF4-FFF2-40B4-BE49-F238E27FC236}">
                <a16:creationId xmlns:a16="http://schemas.microsoft.com/office/drawing/2014/main" id="{5062EC5E-5F57-49DB-A788-0BA443C210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3172" y="3640138"/>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a:extLst>
              <a:ext uri="{FF2B5EF4-FFF2-40B4-BE49-F238E27FC236}">
                <a16:creationId xmlns:a16="http://schemas.microsoft.com/office/drawing/2014/main" id="{B0635747-77D6-45D5-A341-C4E79C9210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9076" y="2270284"/>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a:extLst>
              <a:ext uri="{FF2B5EF4-FFF2-40B4-BE49-F238E27FC236}">
                <a16:creationId xmlns:a16="http://schemas.microsoft.com/office/drawing/2014/main" id="{5FE28C4B-8B19-4A21-9B8C-6177400135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9076" y="295521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a:extLst>
              <a:ext uri="{FF2B5EF4-FFF2-40B4-BE49-F238E27FC236}">
                <a16:creationId xmlns:a16="http://schemas.microsoft.com/office/drawing/2014/main" id="{64A62770-7497-4C2A-B6AE-B94E471F54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9076" y="3640138"/>
            <a:ext cx="602932" cy="602932"/>
          </a:xfrm>
          <a:prstGeom prst="rect">
            <a:avLst/>
          </a:prstGeom>
          <a:noFill/>
          <a:extLst>
            <a:ext uri="{909E8E84-426E-40DD-AFC4-6F175D3DCCD1}">
              <a14:hiddenFill xmlns:a14="http://schemas.microsoft.com/office/drawing/2010/main">
                <a:solidFill>
                  <a:srgbClr val="FFFFFF"/>
                </a:solidFill>
              </a14:hiddenFill>
            </a:ext>
          </a:extLst>
        </p:spPr>
      </p:pic>
      <p:sp>
        <p:nvSpPr>
          <p:cNvPr id="17" name="Text Placeholder 2">
            <a:extLst>
              <a:ext uri="{FF2B5EF4-FFF2-40B4-BE49-F238E27FC236}">
                <a16:creationId xmlns:a16="http://schemas.microsoft.com/office/drawing/2014/main" id="{E39C81E3-B844-4BC0-B611-EE4D44F539B1}"/>
              </a:ext>
            </a:extLst>
          </p:cNvPr>
          <p:cNvSpPr txBox="1">
            <a:spLocks/>
          </p:cNvSpPr>
          <p:nvPr/>
        </p:nvSpPr>
        <p:spPr>
          <a:xfrm>
            <a:off x="311700" y="3758327"/>
            <a:ext cx="3382476" cy="44791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lgn="ctr">
              <a:buFont typeface="Nunito"/>
              <a:buNone/>
            </a:pPr>
            <a:r>
              <a:rPr lang="en-US" dirty="0">
                <a:latin typeface="Leelawadee" panose="020B0502040204020203" pitchFamily="34" charset="-34"/>
                <a:cs typeface="Leelawadee" panose="020B0502040204020203" pitchFamily="34" charset="-34"/>
              </a:rPr>
              <a:t>3 lots of 2 = 6</a:t>
            </a:r>
            <a:endParaRPr lang="en-GB" dirty="0">
              <a:latin typeface="Leelawadee" panose="020B0502040204020203" pitchFamily="34" charset="-34"/>
              <a:cs typeface="Leelawadee" panose="020B0502040204020203" pitchFamily="34" charset="-34"/>
            </a:endParaRPr>
          </a:p>
        </p:txBody>
      </p:sp>
      <p:sp>
        <p:nvSpPr>
          <p:cNvPr id="18" name="Text Placeholder 2">
            <a:extLst>
              <a:ext uri="{FF2B5EF4-FFF2-40B4-BE49-F238E27FC236}">
                <a16:creationId xmlns:a16="http://schemas.microsoft.com/office/drawing/2014/main" id="{AB1C3563-D9A6-4097-924D-A2187493A236}"/>
              </a:ext>
            </a:extLst>
          </p:cNvPr>
          <p:cNvSpPr txBox="1">
            <a:spLocks/>
          </p:cNvSpPr>
          <p:nvPr/>
        </p:nvSpPr>
        <p:spPr>
          <a:xfrm>
            <a:off x="4904866" y="4325065"/>
            <a:ext cx="3382476" cy="44791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lgn="ctr">
              <a:buFont typeface="Nunito"/>
              <a:buNone/>
            </a:pPr>
            <a:r>
              <a:rPr lang="en-US" dirty="0">
                <a:latin typeface="Leelawadee" panose="020B0502040204020203" pitchFamily="34" charset="-34"/>
                <a:cs typeface="Leelawadee" panose="020B0502040204020203" pitchFamily="34" charset="-34"/>
              </a:rPr>
              <a:t>2 lots of 3 = 6</a:t>
            </a:r>
            <a:endParaRPr lang="en-GB" dirty="0">
              <a:latin typeface="Leelawadee" panose="020B0502040204020203" pitchFamily="34" charset="-34"/>
              <a:cs typeface="Leelawadee" panose="020B0502040204020203" pitchFamily="34" charset="-34"/>
            </a:endParaRPr>
          </a:p>
        </p:txBody>
      </p:sp>
      <p:pic>
        <p:nvPicPr>
          <p:cNvPr id="19" name="Picture 18" descr="header2">
            <a:extLst>
              <a:ext uri="{FF2B5EF4-FFF2-40B4-BE49-F238E27FC236}">
                <a16:creationId xmlns:a16="http://schemas.microsoft.com/office/drawing/2014/main" id="{2DF66CF8-616C-4BC2-9744-F6B06EB6BCBA}"/>
              </a:ext>
            </a:extLst>
          </p:cNvPr>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316398" y="-167000"/>
            <a:ext cx="1032962" cy="906302"/>
          </a:xfrm>
          <a:prstGeom prst="rect">
            <a:avLst/>
          </a:prstGeom>
          <a:noFill/>
        </p:spPr>
      </p:pic>
    </p:spTree>
    <p:extLst>
      <p:ext uri="{BB962C8B-B14F-4D97-AF65-F5344CB8AC3E}">
        <p14:creationId xmlns:p14="http://schemas.microsoft.com/office/powerpoint/2010/main" val="31015287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D6191-DD9D-4806-9899-CA48248F4969}"/>
              </a:ext>
            </a:extLst>
          </p:cNvPr>
          <p:cNvSpPr>
            <a:spLocks noGrp="1"/>
          </p:cNvSpPr>
          <p:nvPr>
            <p:ph type="title"/>
          </p:nvPr>
        </p:nvSpPr>
        <p:spPr/>
        <p:txBody>
          <a:bodyPr/>
          <a:lstStyle/>
          <a:p>
            <a:r>
              <a:rPr lang="en-GB" dirty="0">
                <a:latin typeface="Leelawadee" panose="020B0502040204020203" pitchFamily="34" charset="-34"/>
                <a:cs typeface="Leelawadee" panose="020B0502040204020203" pitchFamily="34" charset="-34"/>
              </a:rPr>
              <a:t>Multiplication is the inverse of division</a:t>
            </a:r>
          </a:p>
        </p:txBody>
      </p:sp>
      <p:sp>
        <p:nvSpPr>
          <p:cNvPr id="3" name="Text Placeholder 2">
            <a:extLst>
              <a:ext uri="{FF2B5EF4-FFF2-40B4-BE49-F238E27FC236}">
                <a16:creationId xmlns:a16="http://schemas.microsoft.com/office/drawing/2014/main" id="{9B1B6D38-6981-465E-B58A-D18E6EBB34CD}"/>
              </a:ext>
            </a:extLst>
          </p:cNvPr>
          <p:cNvSpPr>
            <a:spLocks noGrp="1"/>
          </p:cNvSpPr>
          <p:nvPr>
            <p:ph type="body" idx="1"/>
          </p:nvPr>
        </p:nvSpPr>
        <p:spPr>
          <a:xfrm>
            <a:off x="311700" y="739303"/>
            <a:ext cx="8520600" cy="1260186"/>
          </a:xfrm>
        </p:spPr>
        <p:txBody>
          <a:bodyPr/>
          <a:lstStyle/>
          <a:p>
            <a:pPr marL="114300" indent="0" algn="ctr">
              <a:buNone/>
            </a:pPr>
            <a:r>
              <a:rPr lang="en-US" dirty="0">
                <a:latin typeface="Leelawadee" panose="020B0502040204020203" pitchFamily="34" charset="-34"/>
                <a:cs typeface="Leelawadee" panose="020B0502040204020203" pitchFamily="34" charset="-34"/>
              </a:rPr>
              <a:t>20 ÷ 5 = 4 can be worked out because 5 x 4 = 20</a:t>
            </a:r>
          </a:p>
          <a:p>
            <a:endParaRPr lang="en-US" dirty="0">
              <a:latin typeface="Leelawadee" panose="020B0502040204020203" pitchFamily="34" charset="-34"/>
              <a:cs typeface="Leelawadee" panose="020B0502040204020203" pitchFamily="34" charset="-34"/>
            </a:endParaRPr>
          </a:p>
          <a:p>
            <a:pPr marL="114300" indent="0">
              <a:buNone/>
            </a:pPr>
            <a:r>
              <a:rPr lang="en-US" dirty="0">
                <a:latin typeface="Leelawadee" panose="020B0502040204020203" pitchFamily="34" charset="-34"/>
                <a:cs typeface="Leelawadee" panose="020B0502040204020203" pitchFamily="34" charset="-34"/>
              </a:rPr>
              <a:t>Using pictorial representations (such as arrays) is useful here for children to see the link between multiplication and division. </a:t>
            </a:r>
            <a:endParaRPr lang="en-GB" dirty="0">
              <a:latin typeface="Leelawadee" panose="020B0502040204020203" pitchFamily="34" charset="-34"/>
              <a:cs typeface="Leelawadee" panose="020B0502040204020203" pitchFamily="34" charset="-34"/>
            </a:endParaRPr>
          </a:p>
        </p:txBody>
      </p:sp>
      <p:sp>
        <p:nvSpPr>
          <p:cNvPr id="4" name="Slide Number Placeholder 3">
            <a:extLst>
              <a:ext uri="{FF2B5EF4-FFF2-40B4-BE49-F238E27FC236}">
                <a16:creationId xmlns:a16="http://schemas.microsoft.com/office/drawing/2014/main" id="{B8325567-1725-489F-8CB3-22933B7B152A}"/>
              </a:ext>
            </a:extLst>
          </p:cNvPr>
          <p:cNvSpPr>
            <a:spLocks noGrp="1"/>
          </p:cNvSpPr>
          <p:nvPr>
            <p:ph type="sldNum" idx="12"/>
          </p:nvPr>
        </p:nvSpPr>
        <p:spPr/>
        <p:txBody>
          <a:bodyPr/>
          <a:lstStyle/>
          <a:p>
            <a:fld id="{00000000-1234-1234-1234-123412341234}" type="slidenum">
              <a:rPr lang="en" smtClean="0">
                <a:latin typeface="Leelawadee" panose="020B0502040204020203" pitchFamily="34" charset="-34"/>
                <a:cs typeface="Leelawadee" panose="020B0502040204020203" pitchFamily="34" charset="-34"/>
              </a:rPr>
              <a:pPr/>
              <a:t>12</a:t>
            </a:fld>
            <a:endParaRPr lang="en">
              <a:latin typeface="Leelawadee" panose="020B0502040204020203" pitchFamily="34" charset="-34"/>
              <a:cs typeface="Leelawadee" panose="020B0502040204020203" pitchFamily="34" charset="-34"/>
            </a:endParaRPr>
          </a:p>
        </p:txBody>
      </p:sp>
      <p:grpSp>
        <p:nvGrpSpPr>
          <p:cNvPr id="5" name="Group 4">
            <a:extLst>
              <a:ext uri="{FF2B5EF4-FFF2-40B4-BE49-F238E27FC236}">
                <a16:creationId xmlns:a16="http://schemas.microsoft.com/office/drawing/2014/main" id="{FC72E6B5-A29A-423F-BB29-2138D95E1C33}"/>
              </a:ext>
            </a:extLst>
          </p:cNvPr>
          <p:cNvGrpSpPr/>
          <p:nvPr/>
        </p:nvGrpSpPr>
        <p:grpSpPr>
          <a:xfrm>
            <a:off x="2372268" y="2097603"/>
            <a:ext cx="4211764" cy="2728510"/>
            <a:chOff x="623168" y="2328307"/>
            <a:chExt cx="4211764" cy="2728510"/>
          </a:xfrm>
        </p:grpSpPr>
        <p:pic>
          <p:nvPicPr>
            <p:cNvPr id="6" name="Picture 2">
              <a:extLst>
                <a:ext uri="{FF2B5EF4-FFF2-40B4-BE49-F238E27FC236}">
                  <a16:creationId xmlns:a16="http://schemas.microsoft.com/office/drawing/2014/main" id="{6027ECE4-8189-4B20-B0F0-A961396B86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168" y="232830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03126A73-EFD5-4806-A319-E05A6A3AB7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168" y="302988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a:extLst>
                <a:ext uri="{FF2B5EF4-FFF2-40B4-BE49-F238E27FC236}">
                  <a16:creationId xmlns:a16="http://schemas.microsoft.com/office/drawing/2014/main" id="{9D2C8CB3-6FB1-4E52-B967-9AAD71CA07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168" y="373146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4DFDAAE6-2420-40F7-B9BF-8301F92747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168" y="443304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47D1051F-6705-4E94-BD0A-6D442A7404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5376" y="232830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9DAA8FB3-058A-4794-BADF-EB25FE90AC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5376" y="302988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a:extLst>
                <a:ext uri="{FF2B5EF4-FFF2-40B4-BE49-F238E27FC236}">
                  <a16:creationId xmlns:a16="http://schemas.microsoft.com/office/drawing/2014/main" id="{71F6F809-C972-42CA-BEF1-8633AE73B9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5376" y="373146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a:extLst>
                <a:ext uri="{FF2B5EF4-FFF2-40B4-BE49-F238E27FC236}">
                  <a16:creationId xmlns:a16="http://schemas.microsoft.com/office/drawing/2014/main" id="{1890399B-4F34-45BD-82F5-83E809B646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5376" y="443304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a:extLst>
                <a:ext uri="{FF2B5EF4-FFF2-40B4-BE49-F238E27FC236}">
                  <a16:creationId xmlns:a16="http://schemas.microsoft.com/office/drawing/2014/main" id="{CFD87097-5259-4DA1-8BC6-AFB83E17A1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7584" y="232830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a:extLst>
                <a:ext uri="{FF2B5EF4-FFF2-40B4-BE49-F238E27FC236}">
                  <a16:creationId xmlns:a16="http://schemas.microsoft.com/office/drawing/2014/main" id="{4C628292-A0C2-4D83-AC76-8285DE0182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7584" y="302988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a:extLst>
                <a:ext uri="{FF2B5EF4-FFF2-40B4-BE49-F238E27FC236}">
                  <a16:creationId xmlns:a16="http://schemas.microsoft.com/office/drawing/2014/main" id="{25BFC3E9-E5FC-4581-9CF0-CF3497ED7D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7584" y="373146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a:extLst>
                <a:ext uri="{FF2B5EF4-FFF2-40B4-BE49-F238E27FC236}">
                  <a16:creationId xmlns:a16="http://schemas.microsoft.com/office/drawing/2014/main" id="{1AD87F91-E9CB-40DD-A63D-E00FDD8571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7584" y="443304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a:extLst>
                <a:ext uri="{FF2B5EF4-FFF2-40B4-BE49-F238E27FC236}">
                  <a16:creationId xmlns:a16="http://schemas.microsoft.com/office/drawing/2014/main" id="{7AD61C52-4990-4051-BDC5-7CE390816B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9792" y="2334180"/>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a:extLst>
                <a:ext uri="{FF2B5EF4-FFF2-40B4-BE49-F238E27FC236}">
                  <a16:creationId xmlns:a16="http://schemas.microsoft.com/office/drawing/2014/main" id="{C9034019-D932-4FF5-B28C-5F1EAA44A8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9792" y="3035760"/>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a:extLst>
                <a:ext uri="{FF2B5EF4-FFF2-40B4-BE49-F238E27FC236}">
                  <a16:creationId xmlns:a16="http://schemas.microsoft.com/office/drawing/2014/main" id="{F7E6EE44-82CF-4E8F-8468-6574515E7A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9792" y="3737340"/>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a:extLst>
                <a:ext uri="{FF2B5EF4-FFF2-40B4-BE49-F238E27FC236}">
                  <a16:creationId xmlns:a16="http://schemas.microsoft.com/office/drawing/2014/main" id="{17E67123-73F3-4D56-8532-A3CD4BD6D3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9792" y="4438920"/>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a:extLst>
                <a:ext uri="{FF2B5EF4-FFF2-40B4-BE49-F238E27FC236}">
                  <a16:creationId xmlns:a16="http://schemas.microsoft.com/office/drawing/2014/main" id="{48F3D817-899C-4A55-A696-F71C421180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2000" y="2349145"/>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extLst>
                <a:ext uri="{FF2B5EF4-FFF2-40B4-BE49-F238E27FC236}">
                  <a16:creationId xmlns:a16="http://schemas.microsoft.com/office/drawing/2014/main" id="{561CAF38-E9F5-4E34-80B6-70AB280DF4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2000" y="3050725"/>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a:extLst>
                <a:ext uri="{FF2B5EF4-FFF2-40B4-BE49-F238E27FC236}">
                  <a16:creationId xmlns:a16="http://schemas.microsoft.com/office/drawing/2014/main" id="{FC690B33-E855-45F6-B6B2-D422807774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2000" y="3752305"/>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a:extLst>
                <a:ext uri="{FF2B5EF4-FFF2-40B4-BE49-F238E27FC236}">
                  <a16:creationId xmlns:a16="http://schemas.microsoft.com/office/drawing/2014/main" id="{BA6A6C81-A326-4165-8EA1-6133F5B42E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2000" y="4453885"/>
              <a:ext cx="602932" cy="602932"/>
            </a:xfrm>
            <a:prstGeom prst="rect">
              <a:avLst/>
            </a:prstGeom>
            <a:noFill/>
            <a:extLst>
              <a:ext uri="{909E8E84-426E-40DD-AFC4-6F175D3DCCD1}">
                <a14:hiddenFill xmlns:a14="http://schemas.microsoft.com/office/drawing/2010/main">
                  <a:solidFill>
                    <a:srgbClr val="FFFFFF"/>
                  </a:solidFill>
                </a14:hiddenFill>
              </a:ext>
            </a:extLst>
          </p:spPr>
        </p:pic>
      </p:grpSp>
      <p:pic>
        <p:nvPicPr>
          <p:cNvPr id="26" name="Picture 25" descr="header2">
            <a:extLst>
              <a:ext uri="{FF2B5EF4-FFF2-40B4-BE49-F238E27FC236}">
                <a16:creationId xmlns:a16="http://schemas.microsoft.com/office/drawing/2014/main" id="{FFE0ADFB-9001-43F2-94A2-006343B33424}"/>
              </a:ext>
            </a:extLst>
          </p:cNvPr>
          <p:cNvPicPr/>
          <p:nvPr/>
        </p:nvPicPr>
        <p:blipFill>
          <a:blip r:embed="rId4" cstate="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316398" y="-167000"/>
            <a:ext cx="1032962" cy="906302"/>
          </a:xfrm>
          <a:prstGeom prst="rect">
            <a:avLst/>
          </a:prstGeom>
          <a:noFill/>
        </p:spPr>
      </p:pic>
    </p:spTree>
    <p:extLst>
      <p:ext uri="{BB962C8B-B14F-4D97-AF65-F5344CB8AC3E}">
        <p14:creationId xmlns:p14="http://schemas.microsoft.com/office/powerpoint/2010/main" val="31946566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65301-D4DF-4B6C-A9BA-AFBECB97D8D7}"/>
              </a:ext>
            </a:extLst>
          </p:cNvPr>
          <p:cNvSpPr>
            <a:spLocks noGrp="1"/>
          </p:cNvSpPr>
          <p:nvPr>
            <p:ph type="title"/>
          </p:nvPr>
        </p:nvSpPr>
        <p:spPr/>
        <p:txBody>
          <a:bodyPr/>
          <a:lstStyle/>
          <a:p>
            <a:r>
              <a:rPr lang="en-GB" dirty="0">
                <a:latin typeface="Leelawadee" panose="020B0502040204020203" pitchFamily="34" charset="-34"/>
                <a:cs typeface="Leelawadee" panose="020B0502040204020203" pitchFamily="34" charset="-34"/>
              </a:rPr>
              <a:t>Fact families</a:t>
            </a:r>
          </a:p>
        </p:txBody>
      </p:sp>
      <p:sp>
        <p:nvSpPr>
          <p:cNvPr id="3" name="Text Placeholder 2">
            <a:extLst>
              <a:ext uri="{FF2B5EF4-FFF2-40B4-BE49-F238E27FC236}">
                <a16:creationId xmlns:a16="http://schemas.microsoft.com/office/drawing/2014/main" id="{C8B5D8C4-73C1-4C7D-AEC5-7D53F01E9C88}"/>
              </a:ext>
            </a:extLst>
          </p:cNvPr>
          <p:cNvSpPr>
            <a:spLocks noGrp="1"/>
          </p:cNvSpPr>
          <p:nvPr>
            <p:ph type="body" idx="1"/>
          </p:nvPr>
        </p:nvSpPr>
        <p:spPr>
          <a:xfrm>
            <a:off x="311700" y="739303"/>
            <a:ext cx="8520600" cy="1284570"/>
          </a:xfrm>
        </p:spPr>
        <p:txBody>
          <a:bodyPr/>
          <a:lstStyle/>
          <a:p>
            <a:pPr marL="114300" indent="0" algn="ctr">
              <a:buNone/>
            </a:pPr>
            <a:r>
              <a:rPr lang="en-US" dirty="0">
                <a:latin typeface="Leelawadee" panose="020B0502040204020203" pitchFamily="34" charset="-34"/>
                <a:cs typeface="Leelawadee" panose="020B0502040204020203" pitchFamily="34" charset="-34"/>
              </a:rPr>
              <a:t>4 x 5 = 20, 5 x 4 = 20, 20 ÷ 5 = 4, 20 ÷ 4 = 5</a:t>
            </a:r>
          </a:p>
          <a:p>
            <a:pPr marL="114300" indent="0">
              <a:buNone/>
            </a:pPr>
            <a:endParaRPr lang="en-US" dirty="0">
              <a:latin typeface="Leelawadee" panose="020B0502040204020203" pitchFamily="34" charset="-34"/>
              <a:cs typeface="Leelawadee" panose="020B0502040204020203" pitchFamily="34" charset="-34"/>
            </a:endParaRPr>
          </a:p>
          <a:p>
            <a:pPr marL="114300" indent="0">
              <a:buNone/>
            </a:pPr>
            <a:r>
              <a:rPr lang="en-US" dirty="0">
                <a:latin typeface="Leelawadee" panose="020B0502040204020203" pitchFamily="34" charset="-34"/>
                <a:cs typeface="Leelawadee" panose="020B0502040204020203" pitchFamily="34" charset="-34"/>
              </a:rPr>
              <a:t>Due to their commutative understanding, children should also be able to see whole number families. For many children this will need to be pointed out and discussed. </a:t>
            </a:r>
          </a:p>
        </p:txBody>
      </p:sp>
      <p:sp>
        <p:nvSpPr>
          <p:cNvPr id="4" name="Slide Number Placeholder 3">
            <a:extLst>
              <a:ext uri="{FF2B5EF4-FFF2-40B4-BE49-F238E27FC236}">
                <a16:creationId xmlns:a16="http://schemas.microsoft.com/office/drawing/2014/main" id="{7FE91BE7-6CD1-488A-A53C-3DB74E0F89B4}"/>
              </a:ext>
            </a:extLst>
          </p:cNvPr>
          <p:cNvSpPr>
            <a:spLocks noGrp="1"/>
          </p:cNvSpPr>
          <p:nvPr>
            <p:ph type="sldNum" idx="12"/>
          </p:nvPr>
        </p:nvSpPr>
        <p:spPr/>
        <p:txBody>
          <a:bodyPr/>
          <a:lstStyle/>
          <a:p>
            <a:fld id="{00000000-1234-1234-1234-123412341234}" type="slidenum">
              <a:rPr lang="en" smtClean="0">
                <a:latin typeface="Leelawadee" panose="020B0502040204020203" pitchFamily="34" charset="-34"/>
                <a:cs typeface="Leelawadee" panose="020B0502040204020203" pitchFamily="34" charset="-34"/>
              </a:rPr>
              <a:pPr/>
              <a:t>13</a:t>
            </a:fld>
            <a:endParaRPr lang="en">
              <a:latin typeface="Leelawadee" panose="020B0502040204020203" pitchFamily="34" charset="-34"/>
              <a:cs typeface="Leelawadee" panose="020B0502040204020203" pitchFamily="34" charset="-34"/>
            </a:endParaRPr>
          </a:p>
        </p:txBody>
      </p:sp>
      <p:grpSp>
        <p:nvGrpSpPr>
          <p:cNvPr id="18" name="Group 17">
            <a:extLst>
              <a:ext uri="{FF2B5EF4-FFF2-40B4-BE49-F238E27FC236}">
                <a16:creationId xmlns:a16="http://schemas.microsoft.com/office/drawing/2014/main" id="{FFB42087-17D5-4674-9B88-35FC1FCABEEE}"/>
              </a:ext>
            </a:extLst>
          </p:cNvPr>
          <p:cNvGrpSpPr/>
          <p:nvPr/>
        </p:nvGrpSpPr>
        <p:grpSpPr>
          <a:xfrm>
            <a:off x="3322391" y="2571750"/>
            <a:ext cx="2311518" cy="1866261"/>
            <a:chOff x="3416241" y="2349122"/>
            <a:chExt cx="2311518" cy="1866261"/>
          </a:xfrm>
        </p:grpSpPr>
        <p:sp>
          <p:nvSpPr>
            <p:cNvPr id="7" name="Oval 6">
              <a:extLst>
                <a:ext uri="{FF2B5EF4-FFF2-40B4-BE49-F238E27FC236}">
                  <a16:creationId xmlns:a16="http://schemas.microsoft.com/office/drawing/2014/main" id="{1C50ECB3-D5CA-44B8-8DCB-30FFEA4B62EE}"/>
                </a:ext>
              </a:extLst>
            </p:cNvPr>
            <p:cNvSpPr/>
            <p:nvPr/>
          </p:nvSpPr>
          <p:spPr>
            <a:xfrm>
              <a:off x="4186747" y="2349122"/>
              <a:ext cx="770506" cy="77050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Leelawadee" panose="020B0502040204020203" pitchFamily="34" charset="-34"/>
                  <a:cs typeface="Leelawadee" panose="020B0502040204020203" pitchFamily="34" charset="-34"/>
                </a:rPr>
                <a:t>20</a:t>
              </a:r>
            </a:p>
          </p:txBody>
        </p:sp>
        <p:sp>
          <p:nvSpPr>
            <p:cNvPr id="8" name="Oval 7">
              <a:extLst>
                <a:ext uri="{FF2B5EF4-FFF2-40B4-BE49-F238E27FC236}">
                  <a16:creationId xmlns:a16="http://schemas.microsoft.com/office/drawing/2014/main" id="{0C6A3E00-8620-4500-8BD3-888C39317FA7}"/>
                </a:ext>
              </a:extLst>
            </p:cNvPr>
            <p:cNvSpPr/>
            <p:nvPr/>
          </p:nvSpPr>
          <p:spPr>
            <a:xfrm>
              <a:off x="3416241" y="3444877"/>
              <a:ext cx="770506" cy="77050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Leelawadee" panose="020B0502040204020203" pitchFamily="34" charset="-34"/>
                  <a:cs typeface="Leelawadee" panose="020B0502040204020203" pitchFamily="34" charset="-34"/>
                </a:rPr>
                <a:t>4</a:t>
              </a:r>
            </a:p>
          </p:txBody>
        </p:sp>
        <p:sp>
          <p:nvSpPr>
            <p:cNvPr id="9" name="Oval 8">
              <a:extLst>
                <a:ext uri="{FF2B5EF4-FFF2-40B4-BE49-F238E27FC236}">
                  <a16:creationId xmlns:a16="http://schemas.microsoft.com/office/drawing/2014/main" id="{B55C38D0-D418-4333-90EA-9D4EB4824E4F}"/>
                </a:ext>
              </a:extLst>
            </p:cNvPr>
            <p:cNvSpPr/>
            <p:nvPr/>
          </p:nvSpPr>
          <p:spPr>
            <a:xfrm>
              <a:off x="4957253" y="3444877"/>
              <a:ext cx="770506" cy="77050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Leelawadee" panose="020B0502040204020203" pitchFamily="34" charset="-34"/>
                  <a:cs typeface="Leelawadee" panose="020B0502040204020203" pitchFamily="34" charset="-34"/>
                </a:rPr>
                <a:t>5</a:t>
              </a:r>
            </a:p>
          </p:txBody>
        </p:sp>
        <p:cxnSp>
          <p:nvCxnSpPr>
            <p:cNvPr id="11" name="Straight Connector 10">
              <a:extLst>
                <a:ext uri="{FF2B5EF4-FFF2-40B4-BE49-F238E27FC236}">
                  <a16:creationId xmlns:a16="http://schemas.microsoft.com/office/drawing/2014/main" id="{1D2F5B95-4BDE-49D2-8DE1-E90F91F733BA}"/>
                </a:ext>
              </a:extLst>
            </p:cNvPr>
            <p:cNvCxnSpPr>
              <a:cxnSpLocks/>
              <a:stCxn id="7" idx="3"/>
              <a:endCxn id="8" idx="0"/>
            </p:cNvCxnSpPr>
            <p:nvPr/>
          </p:nvCxnSpPr>
          <p:spPr>
            <a:xfrm flipH="1">
              <a:off x="3801494" y="3006790"/>
              <a:ext cx="498091" cy="438087"/>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a:extLst>
                <a:ext uri="{FF2B5EF4-FFF2-40B4-BE49-F238E27FC236}">
                  <a16:creationId xmlns:a16="http://schemas.microsoft.com/office/drawing/2014/main" id="{ED55E64C-9861-497E-BD51-6717618F1739}"/>
                </a:ext>
              </a:extLst>
            </p:cNvPr>
            <p:cNvCxnSpPr>
              <a:cxnSpLocks/>
              <a:stCxn id="7" idx="5"/>
              <a:endCxn id="9" idx="0"/>
            </p:cNvCxnSpPr>
            <p:nvPr/>
          </p:nvCxnSpPr>
          <p:spPr>
            <a:xfrm>
              <a:off x="4844415" y="3006790"/>
              <a:ext cx="498091" cy="438087"/>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320F802E-0331-475C-AA03-59269856922C}"/>
                </a:ext>
              </a:extLst>
            </p:cNvPr>
            <p:cNvCxnSpPr>
              <a:cxnSpLocks/>
              <a:stCxn id="8" idx="6"/>
              <a:endCxn id="9" idx="2"/>
            </p:cNvCxnSpPr>
            <p:nvPr/>
          </p:nvCxnSpPr>
          <p:spPr>
            <a:xfrm>
              <a:off x="4186747" y="3830130"/>
              <a:ext cx="770506" cy="0"/>
            </a:xfrm>
            <a:prstGeom prst="line">
              <a:avLst/>
            </a:prstGeom>
          </p:spPr>
          <p:style>
            <a:lnRef idx="1">
              <a:schemeClr val="dk1"/>
            </a:lnRef>
            <a:fillRef idx="0">
              <a:schemeClr val="dk1"/>
            </a:fillRef>
            <a:effectRef idx="0">
              <a:schemeClr val="dk1"/>
            </a:effectRef>
            <a:fontRef idx="minor">
              <a:schemeClr val="tx1"/>
            </a:fontRef>
          </p:style>
        </p:cxnSp>
      </p:grpSp>
      <p:pic>
        <p:nvPicPr>
          <p:cNvPr id="13" name="Picture 12" descr="header2">
            <a:extLst>
              <a:ext uri="{FF2B5EF4-FFF2-40B4-BE49-F238E27FC236}">
                <a16:creationId xmlns:a16="http://schemas.microsoft.com/office/drawing/2014/main" id="{F056E71E-280B-4DEE-87E1-EF3EA9B49F67}"/>
              </a:ext>
            </a:extLst>
          </p:cNvPr>
          <p:cNvPicPr/>
          <p:nvPr/>
        </p:nvPicPr>
        <p:blipFill>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316398" y="-167000"/>
            <a:ext cx="1032962" cy="906302"/>
          </a:xfrm>
          <a:prstGeom prst="rect">
            <a:avLst/>
          </a:prstGeom>
          <a:noFill/>
        </p:spPr>
      </p:pic>
    </p:spTree>
    <p:extLst>
      <p:ext uri="{BB962C8B-B14F-4D97-AF65-F5344CB8AC3E}">
        <p14:creationId xmlns:p14="http://schemas.microsoft.com/office/powerpoint/2010/main" val="21342220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7EA14-0FBE-44EA-82F9-8CF6661A77DA}"/>
              </a:ext>
            </a:extLst>
          </p:cNvPr>
          <p:cNvSpPr>
            <a:spLocks noGrp="1"/>
          </p:cNvSpPr>
          <p:nvPr>
            <p:ph type="title"/>
          </p:nvPr>
        </p:nvSpPr>
        <p:spPr/>
        <p:txBody>
          <a:bodyPr/>
          <a:lstStyle/>
          <a:p>
            <a:r>
              <a:rPr lang="en-GB" dirty="0">
                <a:latin typeface="Leelawadee" panose="020B0502040204020203" pitchFamily="34" charset="-34"/>
                <a:cs typeface="Leelawadee" panose="020B0502040204020203" pitchFamily="34" charset="-34"/>
              </a:rPr>
              <a:t>Using known facts</a:t>
            </a:r>
          </a:p>
        </p:txBody>
      </p:sp>
      <p:sp>
        <p:nvSpPr>
          <p:cNvPr id="3" name="Text Placeholder 2">
            <a:extLst>
              <a:ext uri="{FF2B5EF4-FFF2-40B4-BE49-F238E27FC236}">
                <a16:creationId xmlns:a16="http://schemas.microsoft.com/office/drawing/2014/main" id="{A05129C1-4E66-459A-B19A-EA4B29DDB938}"/>
              </a:ext>
            </a:extLst>
          </p:cNvPr>
          <p:cNvSpPr>
            <a:spLocks noGrp="1"/>
          </p:cNvSpPr>
          <p:nvPr>
            <p:ph type="body" idx="1"/>
          </p:nvPr>
        </p:nvSpPr>
        <p:spPr>
          <a:xfrm>
            <a:off x="311700" y="739303"/>
            <a:ext cx="8520600" cy="1832448"/>
          </a:xfrm>
        </p:spPr>
        <p:txBody>
          <a:bodyPr/>
          <a:lstStyle/>
          <a:p>
            <a:pPr marL="114300" indent="0" algn="ctr">
              <a:buNone/>
            </a:pPr>
            <a:r>
              <a:rPr lang="en-US" dirty="0">
                <a:latin typeface="Leelawadee" panose="020B0502040204020203" pitchFamily="34" charset="-34"/>
                <a:cs typeface="Leelawadee" panose="020B0502040204020203" pitchFamily="34" charset="-34"/>
              </a:rPr>
              <a:t>4 x 6 = ?</a:t>
            </a:r>
          </a:p>
          <a:p>
            <a:pPr marL="114300" indent="0" algn="ctr">
              <a:buNone/>
            </a:pPr>
            <a:r>
              <a:rPr lang="en-US" dirty="0">
                <a:latin typeface="Leelawadee" panose="020B0502040204020203" pitchFamily="34" charset="-34"/>
                <a:cs typeface="Leelawadee" panose="020B0502040204020203" pitchFamily="34" charset="-34"/>
              </a:rPr>
              <a:t>I know 4 x 5 = 20</a:t>
            </a:r>
          </a:p>
          <a:p>
            <a:pPr marL="114300" indent="0" algn="ctr">
              <a:buNone/>
            </a:pPr>
            <a:r>
              <a:rPr lang="en-US" dirty="0">
                <a:latin typeface="Leelawadee" panose="020B0502040204020203" pitchFamily="34" charset="-34"/>
                <a:cs typeface="Leelawadee" panose="020B0502040204020203" pitchFamily="34" charset="-34"/>
              </a:rPr>
              <a:t>Therefore, 20 + 4 = 24</a:t>
            </a:r>
          </a:p>
          <a:p>
            <a:pPr marL="114300" indent="0">
              <a:buNone/>
            </a:pPr>
            <a:endParaRPr lang="en-US" dirty="0">
              <a:latin typeface="Leelawadee" panose="020B0502040204020203" pitchFamily="34" charset="-34"/>
              <a:cs typeface="Leelawadee" panose="020B0502040204020203" pitchFamily="34" charset="-34"/>
            </a:endParaRPr>
          </a:p>
          <a:p>
            <a:pPr marL="114300" indent="0">
              <a:buNone/>
            </a:pPr>
            <a:r>
              <a:rPr lang="en-US" dirty="0">
                <a:latin typeface="Leelawadee" panose="020B0502040204020203" pitchFamily="34" charset="-34"/>
                <a:cs typeface="Leelawadee" panose="020B0502040204020203" pitchFamily="34" charset="-34"/>
              </a:rPr>
              <a:t>By using known facts from ‘easier’ times tables, children should be able to find answers with increasing speed. </a:t>
            </a:r>
          </a:p>
          <a:p>
            <a:endParaRPr lang="en-GB" dirty="0">
              <a:latin typeface="Leelawadee" panose="020B0502040204020203" pitchFamily="34" charset="-34"/>
              <a:cs typeface="Leelawadee" panose="020B0502040204020203" pitchFamily="34" charset="-34"/>
            </a:endParaRPr>
          </a:p>
        </p:txBody>
      </p:sp>
      <p:sp>
        <p:nvSpPr>
          <p:cNvPr id="4" name="Slide Number Placeholder 3">
            <a:extLst>
              <a:ext uri="{FF2B5EF4-FFF2-40B4-BE49-F238E27FC236}">
                <a16:creationId xmlns:a16="http://schemas.microsoft.com/office/drawing/2014/main" id="{FF3CC5DB-A67A-4448-8F50-511CD15B17DC}"/>
              </a:ext>
            </a:extLst>
          </p:cNvPr>
          <p:cNvSpPr>
            <a:spLocks noGrp="1"/>
          </p:cNvSpPr>
          <p:nvPr>
            <p:ph type="sldNum" idx="12"/>
          </p:nvPr>
        </p:nvSpPr>
        <p:spPr/>
        <p:txBody>
          <a:bodyPr/>
          <a:lstStyle/>
          <a:p>
            <a:fld id="{00000000-1234-1234-1234-123412341234}" type="slidenum">
              <a:rPr lang="en" smtClean="0">
                <a:latin typeface="Leelawadee" panose="020B0502040204020203" pitchFamily="34" charset="-34"/>
                <a:cs typeface="Leelawadee" panose="020B0502040204020203" pitchFamily="34" charset="-34"/>
              </a:rPr>
              <a:pPr/>
              <a:t>14</a:t>
            </a:fld>
            <a:endParaRPr lang="en">
              <a:latin typeface="Leelawadee" panose="020B0502040204020203" pitchFamily="34" charset="-34"/>
              <a:cs typeface="Leelawadee" panose="020B0502040204020203" pitchFamily="34" charset="-34"/>
            </a:endParaRPr>
          </a:p>
        </p:txBody>
      </p:sp>
      <p:grpSp>
        <p:nvGrpSpPr>
          <p:cNvPr id="31" name="Group 30">
            <a:extLst>
              <a:ext uri="{FF2B5EF4-FFF2-40B4-BE49-F238E27FC236}">
                <a16:creationId xmlns:a16="http://schemas.microsoft.com/office/drawing/2014/main" id="{1700B538-77D6-4403-ADCB-9B1021376ABA}"/>
              </a:ext>
            </a:extLst>
          </p:cNvPr>
          <p:cNvGrpSpPr/>
          <p:nvPr/>
        </p:nvGrpSpPr>
        <p:grpSpPr>
          <a:xfrm>
            <a:off x="2290916" y="2669028"/>
            <a:ext cx="4562168" cy="1847231"/>
            <a:chOff x="2198555" y="2571750"/>
            <a:chExt cx="4562168" cy="1847231"/>
          </a:xfrm>
        </p:grpSpPr>
        <p:pic>
          <p:nvPicPr>
            <p:cNvPr id="5" name="Picture 6">
              <a:extLst>
                <a:ext uri="{FF2B5EF4-FFF2-40B4-BE49-F238E27FC236}">
                  <a16:creationId xmlns:a16="http://schemas.microsoft.com/office/drawing/2014/main" id="{5B495A64-494C-432F-8A19-21BB123029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8555" y="2571750"/>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a:extLst>
                <a:ext uri="{FF2B5EF4-FFF2-40B4-BE49-F238E27FC236}">
                  <a16:creationId xmlns:a16="http://schemas.microsoft.com/office/drawing/2014/main" id="{F223D794-3E2B-48FE-B1A2-5971F89A13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8424" y="2571752"/>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FAE93F1E-2560-4EE7-8663-0E440D74F8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8293" y="2571751"/>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B1F85775-84CC-419E-8802-6ACA7E8009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8162" y="2571750"/>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a:extLst>
                <a:ext uri="{FF2B5EF4-FFF2-40B4-BE49-F238E27FC236}">
                  <a16:creationId xmlns:a16="http://schemas.microsoft.com/office/drawing/2014/main" id="{3BD82D2C-E5CA-4BFD-9008-F58F9EC12D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8555" y="2941197"/>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a:extLst>
                <a:ext uri="{FF2B5EF4-FFF2-40B4-BE49-F238E27FC236}">
                  <a16:creationId xmlns:a16="http://schemas.microsoft.com/office/drawing/2014/main" id="{D0FB3352-7787-4A75-912E-52216FA542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8424" y="2941199"/>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B566518B-2CFC-4E76-AF19-9511EEEE8B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8293" y="2941198"/>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7A6FB293-6F1E-48A1-A852-1A92F7F2FE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8162" y="2941197"/>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a:extLst>
                <a:ext uri="{FF2B5EF4-FFF2-40B4-BE49-F238E27FC236}">
                  <a16:creationId xmlns:a16="http://schemas.microsoft.com/office/drawing/2014/main" id="{6E83BF23-71C1-4E99-B8C7-0977DECD3E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8555" y="331064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a:extLst>
                <a:ext uri="{FF2B5EF4-FFF2-40B4-BE49-F238E27FC236}">
                  <a16:creationId xmlns:a16="http://schemas.microsoft.com/office/drawing/2014/main" id="{DDF65B71-5F16-4928-B7ED-5E079CB974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8424" y="3310646"/>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BC6EF850-1FC2-4805-9C07-617828232A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8293" y="3310645"/>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6C75AA11-42AE-4A38-929A-5985404842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8162" y="331064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6">
              <a:extLst>
                <a:ext uri="{FF2B5EF4-FFF2-40B4-BE49-F238E27FC236}">
                  <a16:creationId xmlns:a16="http://schemas.microsoft.com/office/drawing/2014/main" id="{657B3C3C-D230-4180-95BC-544E23A60A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8555" y="3680089"/>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a:extLst>
                <a:ext uri="{FF2B5EF4-FFF2-40B4-BE49-F238E27FC236}">
                  <a16:creationId xmlns:a16="http://schemas.microsoft.com/office/drawing/2014/main" id="{9CD0E242-5EFA-4400-B406-9CE1ABB8A1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8424" y="3680091"/>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DA3BB7F4-33A0-4775-B24A-6FAED9065D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8293" y="3680090"/>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B488E84E-23EE-4E7A-8D25-DF1BC0D308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8162" y="3680089"/>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6">
              <a:extLst>
                <a:ext uri="{FF2B5EF4-FFF2-40B4-BE49-F238E27FC236}">
                  <a16:creationId xmlns:a16="http://schemas.microsoft.com/office/drawing/2014/main" id="{E0A1B289-4794-437F-829D-E567CD8961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8555" y="4049532"/>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a:extLst>
                <a:ext uri="{FF2B5EF4-FFF2-40B4-BE49-F238E27FC236}">
                  <a16:creationId xmlns:a16="http://schemas.microsoft.com/office/drawing/2014/main" id="{A18D1CF5-BA4D-4C16-9283-18FE5B2431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8424" y="404953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a:extLst>
                <a:ext uri="{FF2B5EF4-FFF2-40B4-BE49-F238E27FC236}">
                  <a16:creationId xmlns:a16="http://schemas.microsoft.com/office/drawing/2014/main" id="{7955D97B-00BD-4A67-8798-26901C9C14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8293" y="4049533"/>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6F21C878-9358-4378-99F5-72B801EA3D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8162" y="4049532"/>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a:extLst>
                <a:ext uri="{FF2B5EF4-FFF2-40B4-BE49-F238E27FC236}">
                  <a16:creationId xmlns:a16="http://schemas.microsoft.com/office/drawing/2014/main" id="{B0BC7581-917D-4888-9D73-0A0464E52D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31669" y="330487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a:extLst>
                <a:ext uri="{FF2B5EF4-FFF2-40B4-BE49-F238E27FC236}">
                  <a16:creationId xmlns:a16="http://schemas.microsoft.com/office/drawing/2014/main" id="{663C8391-004A-474E-893F-92C1470AA9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1538" y="3304876"/>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D6DD5F4D-F2B7-498B-BDC9-ADC76B03B0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1407" y="3304875"/>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extLst>
                <a:ext uri="{FF2B5EF4-FFF2-40B4-BE49-F238E27FC236}">
                  <a16:creationId xmlns:a16="http://schemas.microsoft.com/office/drawing/2014/main" id="{1A464452-CBBC-4459-9220-D4AB8BAE5D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1276" y="3304874"/>
              <a:ext cx="369447" cy="369447"/>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8242A281-2BB4-40B8-B541-CE6A9A947749}"/>
                </a:ext>
              </a:extLst>
            </p:cNvPr>
            <p:cNvSpPr txBox="1"/>
            <p:nvPr/>
          </p:nvSpPr>
          <p:spPr>
            <a:xfrm>
              <a:off x="4340173" y="3372312"/>
              <a:ext cx="282000" cy="307777"/>
            </a:xfrm>
            <a:prstGeom prst="rect">
              <a:avLst/>
            </a:prstGeom>
            <a:noFill/>
          </p:spPr>
          <p:txBody>
            <a:bodyPr wrap="square">
              <a:spAutoFit/>
            </a:bodyPr>
            <a:lstStyle/>
            <a:p>
              <a:r>
                <a:rPr lang="en-US" dirty="0">
                  <a:latin typeface="Leelawadee" panose="020B0502040204020203" pitchFamily="34" charset="-34"/>
                  <a:cs typeface="Leelawadee" panose="020B0502040204020203" pitchFamily="34" charset="-34"/>
                </a:rPr>
                <a:t>+</a:t>
              </a:r>
              <a:endParaRPr lang="en-GB" dirty="0">
                <a:latin typeface="Leelawadee" panose="020B0502040204020203" pitchFamily="34" charset="-34"/>
                <a:cs typeface="Leelawadee" panose="020B0502040204020203" pitchFamily="34" charset="-34"/>
              </a:endParaRPr>
            </a:p>
          </p:txBody>
        </p:sp>
      </p:grpSp>
      <p:pic>
        <p:nvPicPr>
          <p:cNvPr id="32" name="Picture 31" descr="header2">
            <a:extLst>
              <a:ext uri="{FF2B5EF4-FFF2-40B4-BE49-F238E27FC236}">
                <a16:creationId xmlns:a16="http://schemas.microsoft.com/office/drawing/2014/main" id="{7E3AF95F-F9B4-4D4B-ABFD-58262922FFFA}"/>
              </a:ext>
            </a:extLst>
          </p:cNvPr>
          <p:cNvPicPr/>
          <p:nvPr/>
        </p:nvPicPr>
        <p:blipFill>
          <a:blip r:embed="rId4" cstate="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316398" y="-167000"/>
            <a:ext cx="1032962" cy="906302"/>
          </a:xfrm>
          <a:prstGeom prst="rect">
            <a:avLst/>
          </a:prstGeom>
          <a:noFill/>
        </p:spPr>
      </p:pic>
    </p:spTree>
    <p:extLst>
      <p:ext uri="{BB962C8B-B14F-4D97-AF65-F5344CB8AC3E}">
        <p14:creationId xmlns:p14="http://schemas.microsoft.com/office/powerpoint/2010/main" val="32812445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C0585-3A52-4807-99CA-3D27B4E24174}"/>
              </a:ext>
            </a:extLst>
          </p:cNvPr>
          <p:cNvSpPr>
            <a:spLocks noGrp="1"/>
          </p:cNvSpPr>
          <p:nvPr>
            <p:ph type="title"/>
          </p:nvPr>
        </p:nvSpPr>
        <p:spPr/>
        <p:txBody>
          <a:bodyPr/>
          <a:lstStyle/>
          <a:p>
            <a:r>
              <a:rPr lang="en-GB" dirty="0">
                <a:latin typeface="Leelawadee" panose="020B0502040204020203" pitchFamily="34" charset="-34"/>
                <a:cs typeface="Leelawadee" panose="020B0502040204020203" pitchFamily="34" charset="-34"/>
              </a:rPr>
              <a:t>How best to prepare your child for the check</a:t>
            </a:r>
          </a:p>
        </p:txBody>
      </p:sp>
      <p:sp>
        <p:nvSpPr>
          <p:cNvPr id="3" name="Text Placeholder 2">
            <a:extLst>
              <a:ext uri="{FF2B5EF4-FFF2-40B4-BE49-F238E27FC236}">
                <a16:creationId xmlns:a16="http://schemas.microsoft.com/office/drawing/2014/main" id="{EDA67E56-F426-4278-A0D4-FFF762DCDFC7}"/>
              </a:ext>
            </a:extLst>
          </p:cNvPr>
          <p:cNvSpPr>
            <a:spLocks noGrp="1"/>
          </p:cNvSpPr>
          <p:nvPr>
            <p:ph type="body" idx="1"/>
          </p:nvPr>
        </p:nvSpPr>
        <p:spPr>
          <a:xfrm>
            <a:off x="311700" y="739302"/>
            <a:ext cx="8520600" cy="3923915"/>
          </a:xfrm>
        </p:spPr>
        <p:txBody>
          <a:bodyPr/>
          <a:lstStyle/>
          <a:p>
            <a:r>
              <a:rPr lang="en-GB" dirty="0">
                <a:latin typeface="Leelawadee" panose="020B0502040204020203" pitchFamily="34" charset="-34"/>
                <a:cs typeface="Leelawadee" panose="020B0502040204020203" pitchFamily="34" charset="-34"/>
              </a:rPr>
              <a:t>Remind them that the check should last no more than </a:t>
            </a:r>
            <a:r>
              <a:rPr lang="en-GB" dirty="0">
                <a:solidFill>
                  <a:srgbClr val="283593"/>
                </a:solidFill>
                <a:latin typeface="Leelawadee" panose="020B0502040204020203" pitchFamily="34" charset="-34"/>
                <a:cs typeface="Leelawadee" panose="020B0502040204020203" pitchFamily="34" charset="-34"/>
              </a:rPr>
              <a:t>5 minutes.</a:t>
            </a:r>
          </a:p>
          <a:p>
            <a:endParaRPr lang="en-GB" dirty="0">
              <a:latin typeface="Leelawadee" panose="020B0502040204020203" pitchFamily="34" charset="-34"/>
              <a:cs typeface="Leelawadee" panose="020B0502040204020203" pitchFamily="34" charset="-34"/>
            </a:endParaRPr>
          </a:p>
          <a:p>
            <a:r>
              <a:rPr lang="en-GB" dirty="0">
                <a:latin typeface="Leelawadee" panose="020B0502040204020203" pitchFamily="34" charset="-34"/>
                <a:cs typeface="Leelawadee" panose="020B0502040204020203" pitchFamily="34" charset="-34"/>
              </a:rPr>
              <a:t>If you want to go over times tables, make them fun. Times Tables Rockstars are a great way to do this!</a:t>
            </a:r>
          </a:p>
          <a:p>
            <a:endParaRPr lang="en-GB" dirty="0">
              <a:latin typeface="Leelawadee" panose="020B0502040204020203" pitchFamily="34" charset="-34"/>
              <a:cs typeface="Leelawadee" panose="020B0502040204020203" pitchFamily="34" charset="-34"/>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Leelawadee" panose="020B0502040204020203" pitchFamily="34" charset="-34"/>
                <a:cs typeface="Leelawadee" panose="020B0502040204020203" pitchFamily="34" charset="-34"/>
                <a:sym typeface="Nunito"/>
              </a:rPr>
              <a:t>If you have any concerns, talk to your child’s teacher. </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kumimoji="0" lang="en-GB" b="0" i="0" u="none" strike="noStrike" kern="0" cap="none" spc="0" normalizeH="0" baseline="0" noProof="0" dirty="0">
              <a:ln>
                <a:noFill/>
              </a:ln>
              <a:solidFill>
                <a:srgbClr val="000000"/>
              </a:solidFill>
              <a:effectLst/>
              <a:uLnTx/>
              <a:uFillTx/>
              <a:latin typeface="Leelawadee" panose="020B0502040204020203" pitchFamily="34" charset="-34"/>
              <a:cs typeface="Leelawadee" panose="020B0502040204020203" pitchFamily="34" charset="-34"/>
              <a:sym typeface="Nunito"/>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lang="en-GB" dirty="0">
                <a:solidFill>
                  <a:srgbClr val="000000"/>
                </a:solidFill>
                <a:latin typeface="Leelawadee" panose="020B0502040204020203" pitchFamily="34" charset="-34"/>
                <a:cs typeface="Leelawadee" panose="020B0502040204020203" pitchFamily="34" charset="-34"/>
              </a:rPr>
              <a:t>If your child has any concerns, encourage them to talk to a trusted adult (for example, yourself, their teacher).</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lang="en-GB" dirty="0">
              <a:solidFill>
                <a:srgbClr val="000000"/>
              </a:solidFill>
              <a:latin typeface="Leelawadee" panose="020B0502040204020203" pitchFamily="34" charset="-34"/>
              <a:cs typeface="Leelawadee" panose="020B0502040204020203" pitchFamily="34" charset="-34"/>
            </a:endParaRPr>
          </a:p>
        </p:txBody>
      </p:sp>
      <p:sp>
        <p:nvSpPr>
          <p:cNvPr id="4" name="Slide Number Placeholder 3">
            <a:extLst>
              <a:ext uri="{FF2B5EF4-FFF2-40B4-BE49-F238E27FC236}">
                <a16:creationId xmlns:a16="http://schemas.microsoft.com/office/drawing/2014/main" id="{CB94E921-B44C-4A0D-81C0-F1CF77A5B892}"/>
              </a:ext>
            </a:extLst>
          </p:cNvPr>
          <p:cNvSpPr>
            <a:spLocks noGrp="1"/>
          </p:cNvSpPr>
          <p:nvPr>
            <p:ph type="sldNum" idx="12"/>
          </p:nvPr>
        </p:nvSpPr>
        <p:spPr/>
        <p:txBody>
          <a:bodyPr/>
          <a:lstStyle/>
          <a:p>
            <a:fld id="{00000000-1234-1234-1234-123412341234}" type="slidenum">
              <a:rPr lang="en" smtClean="0">
                <a:latin typeface="Leelawadee" panose="020B0502040204020203" pitchFamily="34" charset="-34"/>
                <a:cs typeface="Leelawadee" panose="020B0502040204020203" pitchFamily="34" charset="-34"/>
              </a:rPr>
              <a:pPr/>
              <a:t>15</a:t>
            </a:fld>
            <a:endParaRPr lang="en">
              <a:latin typeface="Leelawadee" panose="020B0502040204020203" pitchFamily="34" charset="-34"/>
              <a:cs typeface="Leelawadee" panose="020B0502040204020203" pitchFamily="34" charset="-34"/>
            </a:endParaRPr>
          </a:p>
        </p:txBody>
      </p:sp>
      <p:pic>
        <p:nvPicPr>
          <p:cNvPr id="5" name="Picture 4" descr="header2">
            <a:extLst>
              <a:ext uri="{FF2B5EF4-FFF2-40B4-BE49-F238E27FC236}">
                <a16:creationId xmlns:a16="http://schemas.microsoft.com/office/drawing/2014/main" id="{BD917E0C-E113-49A9-89CB-E57E795A3498}"/>
              </a:ext>
            </a:extLst>
          </p:cNvPr>
          <p:cNvPicPr/>
          <p:nvPr/>
        </p:nvPicPr>
        <p:blipFill>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316398" y="-167000"/>
            <a:ext cx="1032962" cy="906302"/>
          </a:xfrm>
          <a:prstGeom prst="rect">
            <a:avLst/>
          </a:prstGeom>
          <a:noFill/>
        </p:spPr>
      </p:pic>
    </p:spTree>
    <p:extLst>
      <p:ext uri="{BB962C8B-B14F-4D97-AF65-F5344CB8AC3E}">
        <p14:creationId xmlns:p14="http://schemas.microsoft.com/office/powerpoint/2010/main" val="176078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F9E53-9952-46C8-8AC4-9FFC2E3C7C0A}"/>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CE69398A-D3B2-4425-9F72-C73DA362A6B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2796BE6-3351-42B1-8BF9-18A84AE1F9E1}"/>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5" name="Picture 4">
            <a:extLst>
              <a:ext uri="{FF2B5EF4-FFF2-40B4-BE49-F238E27FC236}">
                <a16:creationId xmlns:a16="http://schemas.microsoft.com/office/drawing/2014/main" id="{0E9E1BE1-9068-4577-9188-257ADA32C7D6}"/>
              </a:ext>
            </a:extLst>
          </p:cNvPr>
          <p:cNvPicPr>
            <a:picLocks noChangeAspect="1"/>
          </p:cNvPicPr>
          <p:nvPr/>
        </p:nvPicPr>
        <p:blipFill>
          <a:blip r:embed="rId3"/>
          <a:stretch>
            <a:fillRect/>
          </a:stretch>
        </p:blipFill>
        <p:spPr>
          <a:xfrm>
            <a:off x="1710705" y="511670"/>
            <a:ext cx="5534890" cy="4151547"/>
          </a:xfrm>
          <a:prstGeom prst="rect">
            <a:avLst/>
          </a:prstGeom>
        </p:spPr>
      </p:pic>
    </p:spTree>
    <p:extLst>
      <p:ext uri="{BB962C8B-B14F-4D97-AF65-F5344CB8AC3E}">
        <p14:creationId xmlns:p14="http://schemas.microsoft.com/office/powerpoint/2010/main" val="17981104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04AD2-3BD4-4F33-B122-D90620055955}"/>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2C3C903B-E8DF-43BF-8658-9613FA50F15D}"/>
              </a:ext>
            </a:extLst>
          </p:cNvPr>
          <p:cNvSpPr>
            <a:spLocks noGrp="1"/>
          </p:cNvSpPr>
          <p:nvPr>
            <p:ph type="subTitle" idx="1"/>
          </p:nvPr>
        </p:nvSpPr>
        <p:spPr/>
        <p:txBody>
          <a:bodyPr/>
          <a:lstStyle/>
          <a:p>
            <a:endParaRPr lang="en-GB"/>
          </a:p>
        </p:txBody>
      </p:sp>
      <p:sp>
        <p:nvSpPr>
          <p:cNvPr id="4" name="Slide Number Placeholder 3">
            <a:extLst>
              <a:ext uri="{FF2B5EF4-FFF2-40B4-BE49-F238E27FC236}">
                <a16:creationId xmlns:a16="http://schemas.microsoft.com/office/drawing/2014/main" id="{3BC533EC-8477-4946-8AC1-3F5705C11DC0}"/>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17</a:t>
            </a:fld>
            <a:endParaRPr lang="en"/>
          </a:p>
        </p:txBody>
      </p:sp>
      <p:pic>
        <p:nvPicPr>
          <p:cNvPr id="6" name="Picture 5">
            <a:extLst>
              <a:ext uri="{FF2B5EF4-FFF2-40B4-BE49-F238E27FC236}">
                <a16:creationId xmlns:a16="http://schemas.microsoft.com/office/drawing/2014/main" id="{7B415BAA-54E6-427A-A6B5-06C60A4C1C57}"/>
              </a:ext>
            </a:extLst>
          </p:cNvPr>
          <p:cNvPicPr>
            <a:picLocks noChangeAspect="1"/>
          </p:cNvPicPr>
          <p:nvPr/>
        </p:nvPicPr>
        <p:blipFill>
          <a:blip r:embed="rId3"/>
          <a:stretch>
            <a:fillRect/>
          </a:stretch>
        </p:blipFill>
        <p:spPr>
          <a:xfrm>
            <a:off x="753341" y="0"/>
            <a:ext cx="7637318" cy="5143500"/>
          </a:xfrm>
          <a:prstGeom prst="rect">
            <a:avLst/>
          </a:prstGeom>
        </p:spPr>
      </p:pic>
    </p:spTree>
    <p:extLst>
      <p:ext uri="{BB962C8B-B14F-4D97-AF65-F5344CB8AC3E}">
        <p14:creationId xmlns:p14="http://schemas.microsoft.com/office/powerpoint/2010/main" val="4167372728"/>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1429</TotalTime>
  <Words>1770</Words>
  <Application>Microsoft Office PowerPoint</Application>
  <PresentationFormat>On-screen Show (16:9)</PresentationFormat>
  <Paragraphs>157</Paragraphs>
  <Slides>17</Slides>
  <Notes>17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Nunito Sans SemiBold</vt:lpstr>
      <vt:lpstr>Nunito</vt:lpstr>
      <vt:lpstr>Arial</vt:lpstr>
      <vt:lpstr>Leelawadee</vt:lpstr>
      <vt:lpstr>TSL</vt:lpstr>
      <vt:lpstr>Year 4 Multiplication Tables Check 2026 Presentation for Y3/4 Parents, Carers &amp; Guardians</vt:lpstr>
      <vt:lpstr>Important information about multiplication tables check (MTC)</vt:lpstr>
      <vt:lpstr>When the check will take place</vt:lpstr>
      <vt:lpstr>How the check is carried out</vt:lpstr>
      <vt:lpstr>Specific arrangements for the check </vt:lpstr>
      <vt:lpstr>The check questions</vt:lpstr>
      <vt:lpstr>More information about the questions</vt:lpstr>
      <vt:lpstr>Ways to support times table knowledge </vt:lpstr>
      <vt:lpstr>Counting and looking for patterns</vt:lpstr>
      <vt:lpstr>Repeated addition</vt:lpstr>
      <vt:lpstr>Multiplication is commutative</vt:lpstr>
      <vt:lpstr>Multiplication is the inverse of division</vt:lpstr>
      <vt:lpstr>Fact families</vt:lpstr>
      <vt:lpstr>Using known facts</vt:lpstr>
      <vt:lpstr>How best to prepare your child for the check</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Hannah Searle - Work</dc:creator>
  <cp:lastModifiedBy>BRodger</cp:lastModifiedBy>
  <cp:revision>39</cp:revision>
  <cp:lastPrinted>2026-03-17T17:05:44Z</cp:lastPrinted>
  <dcterms:modified xsi:type="dcterms:W3CDTF">2026-03-24T13:57:43Z</dcterms:modified>
</cp:coreProperties>
</file>