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22"/>
  </p:handoutMasterIdLst>
  <p:sldIdLst>
    <p:sldId id="256" r:id="rId2"/>
    <p:sldId id="274" r:id="rId3"/>
    <p:sldId id="257" r:id="rId4"/>
    <p:sldId id="259" r:id="rId5"/>
    <p:sldId id="260" r:id="rId6"/>
    <p:sldId id="263" r:id="rId7"/>
    <p:sldId id="264" r:id="rId8"/>
    <p:sldId id="281" r:id="rId9"/>
    <p:sldId id="276" r:id="rId10"/>
    <p:sldId id="282" r:id="rId11"/>
    <p:sldId id="272" r:id="rId12"/>
    <p:sldId id="279" r:id="rId13"/>
    <p:sldId id="273" r:id="rId14"/>
    <p:sldId id="275" r:id="rId15"/>
    <p:sldId id="285" r:id="rId16"/>
    <p:sldId id="286" r:id="rId17"/>
    <p:sldId id="266" r:id="rId18"/>
    <p:sldId id="267" r:id="rId19"/>
    <p:sldId id="283" r:id="rId20"/>
    <p:sldId id="270" r:id="rId21"/>
  </p:sldIdLst>
  <p:sldSz cx="12192000" cy="6858000"/>
  <p:notesSz cx="9926638" cy="67976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AB2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637" autoAdjust="0"/>
    <p:restoredTop sz="94660"/>
  </p:normalViewPr>
  <p:slideViewPr>
    <p:cSldViewPr snapToGrid="0">
      <p:cViewPr varScale="1">
        <p:scale>
          <a:sx n="86" d="100"/>
          <a:sy n="86" d="100"/>
        </p:scale>
        <p:origin x="672" y="102"/>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4301543" cy="34106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5622798" y="1"/>
            <a:ext cx="4301543" cy="341064"/>
          </a:xfrm>
          <a:prstGeom prst="rect">
            <a:avLst/>
          </a:prstGeom>
        </p:spPr>
        <p:txBody>
          <a:bodyPr vert="horz" lIns="91440" tIns="45720" rIns="91440" bIns="45720" rtlCol="0"/>
          <a:lstStyle>
            <a:lvl1pPr algn="r">
              <a:defRPr sz="1200"/>
            </a:lvl1pPr>
          </a:lstStyle>
          <a:p>
            <a:fld id="{CEEE30F1-CF18-495B-9AB3-D1F1059E031A}" type="datetimeFigureOut">
              <a:rPr lang="en-GB" smtClean="0"/>
              <a:t>11/09/2025</a:t>
            </a:fld>
            <a:endParaRPr lang="en-GB"/>
          </a:p>
        </p:txBody>
      </p:sp>
      <p:sp>
        <p:nvSpPr>
          <p:cNvPr id="4" name="Footer Placeholder 3"/>
          <p:cNvSpPr>
            <a:spLocks noGrp="1"/>
          </p:cNvSpPr>
          <p:nvPr>
            <p:ph type="ftr" sz="quarter" idx="2"/>
          </p:nvPr>
        </p:nvSpPr>
        <p:spPr>
          <a:xfrm>
            <a:off x="0" y="6456612"/>
            <a:ext cx="4301543" cy="341063"/>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5622798" y="6456612"/>
            <a:ext cx="4301543" cy="341063"/>
          </a:xfrm>
          <a:prstGeom prst="rect">
            <a:avLst/>
          </a:prstGeom>
        </p:spPr>
        <p:txBody>
          <a:bodyPr vert="horz" lIns="91440" tIns="45720" rIns="91440" bIns="45720" rtlCol="0" anchor="b"/>
          <a:lstStyle>
            <a:lvl1pPr algn="r">
              <a:defRPr sz="1200"/>
            </a:lvl1pPr>
          </a:lstStyle>
          <a:p>
            <a:fld id="{25BF40EE-83EF-4F30-BD0C-D5CF3701C35E}" type="slidenum">
              <a:rPr lang="en-GB" smtClean="0"/>
              <a:t>‹#›</a:t>
            </a:fld>
            <a:endParaRPr lang="en-GB"/>
          </a:p>
        </p:txBody>
      </p:sp>
    </p:spTree>
    <p:extLst>
      <p:ext uri="{BB962C8B-B14F-4D97-AF65-F5344CB8AC3E}">
        <p14:creationId xmlns:p14="http://schemas.microsoft.com/office/powerpoint/2010/main" val="768840996"/>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BB3D86B-9E6D-4E14-9395-F60E0051C26F}" type="datetimeFigureOut">
              <a:rPr lang="en-GB" smtClean="0"/>
              <a:t>11/09/2025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EFC4864-D007-4D1B-962B-F81128E9F288}" type="slidenum">
              <a:rPr lang="en-GB" smtClean="0"/>
              <a:t>‹#›</a:t>
            </a:fld>
            <a:endParaRPr lang="en-GB" dirty="0"/>
          </a:p>
        </p:txBody>
      </p:sp>
    </p:spTree>
    <p:extLst>
      <p:ext uri="{BB962C8B-B14F-4D97-AF65-F5344CB8AC3E}">
        <p14:creationId xmlns:p14="http://schemas.microsoft.com/office/powerpoint/2010/main" val="14229902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BB3D86B-9E6D-4E14-9395-F60E0051C26F}" type="datetimeFigureOut">
              <a:rPr lang="en-GB" smtClean="0"/>
              <a:t>11/09/2025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EFC4864-D007-4D1B-962B-F81128E9F288}" type="slidenum">
              <a:rPr lang="en-GB" smtClean="0"/>
              <a:t>‹#›</a:t>
            </a:fld>
            <a:endParaRPr lang="en-GB" dirty="0"/>
          </a:p>
        </p:txBody>
      </p:sp>
    </p:spTree>
    <p:extLst>
      <p:ext uri="{BB962C8B-B14F-4D97-AF65-F5344CB8AC3E}">
        <p14:creationId xmlns:p14="http://schemas.microsoft.com/office/powerpoint/2010/main" val="37751915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BB3D86B-9E6D-4E14-9395-F60E0051C26F}" type="datetimeFigureOut">
              <a:rPr lang="en-GB" smtClean="0"/>
              <a:t>11/09/2025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EFC4864-D007-4D1B-962B-F81128E9F288}" type="slidenum">
              <a:rPr lang="en-GB" smtClean="0"/>
              <a:t>‹#›</a:t>
            </a:fld>
            <a:endParaRPr lang="en-GB" dirty="0"/>
          </a:p>
        </p:txBody>
      </p:sp>
    </p:spTree>
    <p:extLst>
      <p:ext uri="{BB962C8B-B14F-4D97-AF65-F5344CB8AC3E}">
        <p14:creationId xmlns:p14="http://schemas.microsoft.com/office/powerpoint/2010/main" val="10937481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BB3D86B-9E6D-4E14-9395-F60E0051C26F}" type="datetimeFigureOut">
              <a:rPr lang="en-GB" smtClean="0"/>
              <a:t>11/09/2025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EFC4864-D007-4D1B-962B-F81128E9F288}" type="slidenum">
              <a:rPr lang="en-GB" smtClean="0"/>
              <a:t>‹#›</a:t>
            </a:fld>
            <a:endParaRPr lang="en-GB" dirty="0"/>
          </a:p>
        </p:txBody>
      </p:sp>
    </p:spTree>
    <p:extLst>
      <p:ext uri="{BB962C8B-B14F-4D97-AF65-F5344CB8AC3E}">
        <p14:creationId xmlns:p14="http://schemas.microsoft.com/office/powerpoint/2010/main" val="1983606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BB3D86B-9E6D-4E14-9395-F60E0051C26F}" type="datetimeFigureOut">
              <a:rPr lang="en-GB" smtClean="0"/>
              <a:t>11/09/2025</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5EFC4864-D007-4D1B-962B-F81128E9F288}" type="slidenum">
              <a:rPr lang="en-GB" smtClean="0"/>
              <a:t>‹#›</a:t>
            </a:fld>
            <a:endParaRPr lang="en-GB" dirty="0"/>
          </a:p>
        </p:txBody>
      </p:sp>
    </p:spTree>
    <p:extLst>
      <p:ext uri="{BB962C8B-B14F-4D97-AF65-F5344CB8AC3E}">
        <p14:creationId xmlns:p14="http://schemas.microsoft.com/office/powerpoint/2010/main" val="21001509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BB3D86B-9E6D-4E14-9395-F60E0051C26F}" type="datetimeFigureOut">
              <a:rPr lang="en-GB" smtClean="0"/>
              <a:t>11/09/2025</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5EFC4864-D007-4D1B-962B-F81128E9F288}" type="slidenum">
              <a:rPr lang="en-GB" smtClean="0"/>
              <a:t>‹#›</a:t>
            </a:fld>
            <a:endParaRPr lang="en-GB" dirty="0"/>
          </a:p>
        </p:txBody>
      </p:sp>
    </p:spTree>
    <p:extLst>
      <p:ext uri="{BB962C8B-B14F-4D97-AF65-F5344CB8AC3E}">
        <p14:creationId xmlns:p14="http://schemas.microsoft.com/office/powerpoint/2010/main" val="21793422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BB3D86B-9E6D-4E14-9395-F60E0051C26F}" type="datetimeFigureOut">
              <a:rPr lang="en-GB" smtClean="0"/>
              <a:t>11/09/2025</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5EFC4864-D007-4D1B-962B-F81128E9F288}" type="slidenum">
              <a:rPr lang="en-GB" smtClean="0"/>
              <a:t>‹#›</a:t>
            </a:fld>
            <a:endParaRPr lang="en-GB" dirty="0"/>
          </a:p>
        </p:txBody>
      </p:sp>
    </p:spTree>
    <p:extLst>
      <p:ext uri="{BB962C8B-B14F-4D97-AF65-F5344CB8AC3E}">
        <p14:creationId xmlns:p14="http://schemas.microsoft.com/office/powerpoint/2010/main" val="29667092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BB3D86B-9E6D-4E14-9395-F60E0051C26F}" type="datetimeFigureOut">
              <a:rPr lang="en-GB" smtClean="0"/>
              <a:t>11/09/2025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EFC4864-D007-4D1B-962B-F81128E9F288}" type="slidenum">
              <a:rPr lang="en-GB" smtClean="0"/>
              <a:t>‹#›</a:t>
            </a:fld>
            <a:endParaRPr lang="en-GB" dirty="0"/>
          </a:p>
        </p:txBody>
      </p:sp>
    </p:spTree>
    <p:extLst>
      <p:ext uri="{BB962C8B-B14F-4D97-AF65-F5344CB8AC3E}">
        <p14:creationId xmlns:p14="http://schemas.microsoft.com/office/powerpoint/2010/main" val="21493601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BB3D86B-9E6D-4E14-9395-F60E0051C26F}" type="datetimeFigureOut">
              <a:rPr lang="en-GB" smtClean="0"/>
              <a:t>11/09/2025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EFC4864-D007-4D1B-962B-F81128E9F288}" type="slidenum">
              <a:rPr lang="en-GB" smtClean="0"/>
              <a:t>‹#›</a:t>
            </a:fld>
            <a:endParaRPr lang="en-GB" dirty="0"/>
          </a:p>
        </p:txBody>
      </p:sp>
    </p:spTree>
    <p:extLst>
      <p:ext uri="{BB962C8B-B14F-4D97-AF65-F5344CB8AC3E}">
        <p14:creationId xmlns:p14="http://schemas.microsoft.com/office/powerpoint/2010/main" val="4477550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BB3D86B-9E6D-4E14-9395-F60E0051C26F}" type="datetimeFigureOut">
              <a:rPr lang="en-GB" smtClean="0"/>
              <a:t>11/09/2025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EFC4864-D007-4D1B-962B-F81128E9F288}" type="slidenum">
              <a:rPr lang="en-GB" smtClean="0"/>
              <a:t>‹#›</a:t>
            </a:fld>
            <a:endParaRPr lang="en-GB" dirty="0"/>
          </a:p>
        </p:txBody>
      </p:sp>
    </p:spTree>
    <p:extLst>
      <p:ext uri="{BB962C8B-B14F-4D97-AF65-F5344CB8AC3E}">
        <p14:creationId xmlns:p14="http://schemas.microsoft.com/office/powerpoint/2010/main" val="42723759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BB3D86B-9E6D-4E14-9395-F60E0051C26F}" type="datetimeFigureOut">
              <a:rPr lang="en-GB" smtClean="0"/>
              <a:t>11/09/2025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EFC4864-D007-4D1B-962B-F81128E9F288}" type="slidenum">
              <a:rPr lang="en-GB" smtClean="0"/>
              <a:t>‹#›</a:t>
            </a:fld>
            <a:endParaRPr lang="en-GB" dirty="0"/>
          </a:p>
        </p:txBody>
      </p:sp>
    </p:spTree>
    <p:extLst>
      <p:ext uri="{BB962C8B-B14F-4D97-AF65-F5344CB8AC3E}">
        <p14:creationId xmlns:p14="http://schemas.microsoft.com/office/powerpoint/2010/main" val="28531272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BB3D86B-9E6D-4E14-9395-F60E0051C26F}" type="datetimeFigureOut">
              <a:rPr lang="en-GB" smtClean="0"/>
              <a:t>11/09/2025</a:t>
            </a:fld>
            <a:endParaRPr lang="en-GB"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EFC4864-D007-4D1B-962B-F81128E9F288}" type="slidenum">
              <a:rPr lang="en-GB" smtClean="0"/>
              <a:t>‹#›</a:t>
            </a:fld>
            <a:endParaRPr lang="en-GB" dirty="0"/>
          </a:p>
        </p:txBody>
      </p:sp>
    </p:spTree>
    <p:extLst>
      <p:ext uri="{BB962C8B-B14F-4D97-AF65-F5344CB8AC3E}">
        <p14:creationId xmlns:p14="http://schemas.microsoft.com/office/powerpoint/2010/main" val="25688244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ailto:school@sacredheart.merton.sch.uk" TargetMode="Externa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sacredheart.merton.sch.uk/uniform-information/" TargetMode="Externa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8.tmp"/><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9.tmp"/></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hyperlink" Target="https://www.sacredheart.merton.sch.uk/how-you-can-help-funding-donations-volunteers/" TargetMode="External"/><Relationship Id="rId2" Type="http://schemas.openxmlformats.org/officeDocument/2006/relationships/hyperlink" Target="mailto:sheffron@sacredheart.merton.sch.uk" TargetMode="Externa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1.png"/></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42232" y="2950953"/>
            <a:ext cx="10612650" cy="3231654"/>
          </a:xfrm>
          <a:prstGeom prst="rect">
            <a:avLst/>
          </a:prstGeom>
          <a:noFill/>
        </p:spPr>
        <p:txBody>
          <a:bodyPr wrap="none" rtlCol="0">
            <a:spAutoFit/>
          </a:bodyPr>
          <a:lstStyle/>
          <a:p>
            <a:pPr algn="ctr"/>
            <a:r>
              <a:rPr lang="en-GB" sz="3600" b="1" dirty="0">
                <a:latin typeface="Leelawadee" panose="020B0502040204020203" pitchFamily="34" charset="-34"/>
                <a:cs typeface="Leelawadee" panose="020B0502040204020203" pitchFamily="34" charset="-34"/>
              </a:rPr>
              <a:t>Welcome to our </a:t>
            </a:r>
          </a:p>
          <a:p>
            <a:pPr algn="ctr"/>
            <a:r>
              <a:rPr lang="en-GB" sz="3600" b="1" dirty="0">
                <a:latin typeface="Leelawadee" panose="020B0502040204020203" pitchFamily="34" charset="-34"/>
                <a:cs typeface="Leelawadee" panose="020B0502040204020203" pitchFamily="34" charset="-34"/>
              </a:rPr>
              <a:t>Meet the Teacher presentation</a:t>
            </a:r>
          </a:p>
          <a:p>
            <a:endParaRPr lang="en-GB" sz="2400" b="1" dirty="0">
              <a:latin typeface="Leelawadee" panose="020B0502040204020203" pitchFamily="34" charset="-34"/>
              <a:cs typeface="Leelawadee" panose="020B0502040204020203" pitchFamily="34" charset="-34"/>
            </a:endParaRPr>
          </a:p>
          <a:p>
            <a:pPr algn="ctr"/>
            <a:r>
              <a:rPr lang="en-GB" sz="3600" b="1" dirty="0">
                <a:latin typeface="Leelawadee" panose="020B0502040204020203" pitchFamily="34" charset="-34"/>
                <a:cs typeface="Leelawadee" panose="020B0502040204020203" pitchFamily="34" charset="-34"/>
              </a:rPr>
              <a:t>Teacher: Mrs Brown</a:t>
            </a:r>
          </a:p>
          <a:p>
            <a:pPr algn="ctr"/>
            <a:r>
              <a:rPr lang="en-GB" sz="3600" b="1" dirty="0">
                <a:latin typeface="Leelawadee" panose="020B0502040204020203" pitchFamily="34" charset="-34"/>
                <a:cs typeface="Leelawadee" panose="020B0502040204020203" pitchFamily="34" charset="-34"/>
              </a:rPr>
              <a:t>Support staff:  Mrs Peck, Mr Chan, Miss Sharman</a:t>
            </a:r>
          </a:p>
          <a:p>
            <a:pPr algn="ctr"/>
            <a:r>
              <a:rPr lang="en-GB" sz="3600" b="1" dirty="0">
                <a:latin typeface="Leelawadee" panose="020B0502040204020203" pitchFamily="34" charset="-34"/>
                <a:cs typeface="Leelawadee" panose="020B0502040204020203" pitchFamily="34" charset="-34"/>
              </a:rPr>
              <a:t>Phase Leader:  Mrs Bastian</a:t>
            </a:r>
          </a:p>
        </p:txBody>
      </p:sp>
      <p:pic>
        <p:nvPicPr>
          <p:cNvPr id="2" name="Picture 1">
            <a:extLst>
              <a:ext uri="{FF2B5EF4-FFF2-40B4-BE49-F238E27FC236}">
                <a16:creationId xmlns:a16="http://schemas.microsoft.com/office/drawing/2014/main" id="{5E8AC9CF-713E-46AD-8325-6E668C733069}"/>
              </a:ext>
            </a:extLst>
          </p:cNvPr>
          <p:cNvPicPr>
            <a:picLocks noChangeAspect="1"/>
          </p:cNvPicPr>
          <p:nvPr/>
        </p:nvPicPr>
        <p:blipFill>
          <a:blip r:embed="rId2"/>
          <a:stretch>
            <a:fillRect/>
          </a:stretch>
        </p:blipFill>
        <p:spPr>
          <a:xfrm>
            <a:off x="4805110" y="384502"/>
            <a:ext cx="2330202" cy="2004368"/>
          </a:xfrm>
          <a:prstGeom prst="rect">
            <a:avLst/>
          </a:prstGeom>
        </p:spPr>
      </p:pic>
    </p:spTree>
    <p:extLst>
      <p:ext uri="{BB962C8B-B14F-4D97-AF65-F5344CB8AC3E}">
        <p14:creationId xmlns:p14="http://schemas.microsoft.com/office/powerpoint/2010/main" val="19281605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508254" y="2788648"/>
            <a:ext cx="6399508" cy="1938992"/>
          </a:xfrm>
          <a:prstGeom prst="rect">
            <a:avLst/>
          </a:prstGeom>
          <a:noFill/>
        </p:spPr>
        <p:txBody>
          <a:bodyPr wrap="square" rtlCol="0">
            <a:spAutoFit/>
          </a:bodyPr>
          <a:lstStyle/>
          <a:p>
            <a:pPr algn="ctr"/>
            <a:r>
              <a:rPr lang="en-GB" sz="6000" b="1" dirty="0">
                <a:latin typeface="Leelawadee" panose="020B0502040204020203" pitchFamily="34" charset="-34"/>
                <a:cs typeface="Leelawadee" panose="020B0502040204020203" pitchFamily="34" charset="-34"/>
              </a:rPr>
              <a:t>Routines and Expectations</a:t>
            </a:r>
          </a:p>
        </p:txBody>
      </p:sp>
      <p:pic>
        <p:nvPicPr>
          <p:cNvPr id="2" name="Picture 1">
            <a:extLst>
              <a:ext uri="{FF2B5EF4-FFF2-40B4-BE49-F238E27FC236}">
                <a16:creationId xmlns:a16="http://schemas.microsoft.com/office/drawing/2014/main" id="{DBFF8F93-D5A7-49E7-8C94-01B15B485124}"/>
              </a:ext>
            </a:extLst>
          </p:cNvPr>
          <p:cNvPicPr>
            <a:picLocks noChangeAspect="1"/>
          </p:cNvPicPr>
          <p:nvPr/>
        </p:nvPicPr>
        <p:blipFill>
          <a:blip r:embed="rId2"/>
          <a:stretch>
            <a:fillRect/>
          </a:stretch>
        </p:blipFill>
        <p:spPr>
          <a:xfrm>
            <a:off x="4497847" y="709732"/>
            <a:ext cx="2420322" cy="2078916"/>
          </a:xfrm>
          <a:prstGeom prst="rect">
            <a:avLst/>
          </a:prstGeom>
        </p:spPr>
      </p:pic>
    </p:spTree>
    <p:extLst>
      <p:ext uri="{BB962C8B-B14F-4D97-AF65-F5344CB8AC3E}">
        <p14:creationId xmlns:p14="http://schemas.microsoft.com/office/powerpoint/2010/main" val="3284528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83413" y="213445"/>
            <a:ext cx="7699431" cy="1200329"/>
          </a:xfrm>
          <a:prstGeom prst="rect">
            <a:avLst/>
          </a:prstGeom>
          <a:noFill/>
        </p:spPr>
        <p:txBody>
          <a:bodyPr wrap="square" rtlCol="0">
            <a:spAutoFit/>
          </a:bodyPr>
          <a:lstStyle/>
          <a:p>
            <a:r>
              <a:rPr lang="en-GB" b="1" dirty="0">
                <a:latin typeface="Leelawadee" panose="020B0502040204020203" pitchFamily="34" charset="-34"/>
                <a:cs typeface="Leelawadee" panose="020B0502040204020203" pitchFamily="34" charset="-34"/>
              </a:rPr>
              <a:t>Vision</a:t>
            </a:r>
          </a:p>
          <a:p>
            <a:r>
              <a:rPr lang="en-GB" dirty="0">
                <a:latin typeface="Leelawadee" panose="020B0502040204020203" pitchFamily="34" charset="-34"/>
                <a:cs typeface="Leelawadee" panose="020B0502040204020203" pitchFamily="34" charset="-34"/>
              </a:rPr>
              <a:t>We want our school to be outstanding in all areas of learning, pastoral care and faith formation. We aim to nurture a love of learning, with Jesus at the heart of all we do.</a:t>
            </a:r>
          </a:p>
        </p:txBody>
      </p:sp>
      <p:sp>
        <p:nvSpPr>
          <p:cNvPr id="8" name="TextBox 7"/>
          <p:cNvSpPr txBox="1"/>
          <p:nvPr/>
        </p:nvSpPr>
        <p:spPr>
          <a:xfrm>
            <a:off x="383413" y="1553073"/>
            <a:ext cx="7699431" cy="1200329"/>
          </a:xfrm>
          <a:prstGeom prst="rect">
            <a:avLst/>
          </a:prstGeom>
          <a:noFill/>
        </p:spPr>
        <p:txBody>
          <a:bodyPr wrap="square" rtlCol="0">
            <a:spAutoFit/>
          </a:bodyPr>
          <a:lstStyle/>
          <a:p>
            <a:r>
              <a:rPr lang="en-GB" b="1" dirty="0">
                <a:latin typeface="Leelawadee" panose="020B0502040204020203" pitchFamily="34" charset="-34"/>
                <a:cs typeface="Leelawadee" panose="020B0502040204020203" pitchFamily="34" charset="-34"/>
              </a:rPr>
              <a:t>Mission Statement</a:t>
            </a:r>
          </a:p>
          <a:p>
            <a:pPr lvl="0" eaLnBrk="0" fontAlgn="base" hangingPunct="0">
              <a:spcBef>
                <a:spcPct val="0"/>
              </a:spcBef>
              <a:spcAft>
                <a:spcPct val="0"/>
              </a:spcAft>
            </a:pPr>
            <a:r>
              <a:rPr lang="en-GB" altLang="en-US" dirty="0">
                <a:latin typeface="Leelawadee" panose="020B0502040204020203" pitchFamily="34" charset="-34"/>
                <a:ea typeface="Calibri" panose="020F0502020204030204" pitchFamily="34" charset="0"/>
                <a:cs typeface="Leelawadee" panose="020B0502040204020203" pitchFamily="34" charset="-34"/>
              </a:rPr>
              <a:t>Guided by truth, respect and compassion; we share in building upon every individual’s foundation, nurturing a love of learning in preparation for tomorrow’s society, with Jesus at the heart of all we do. </a:t>
            </a:r>
            <a:endParaRPr kumimoji="0" lang="en-GB" altLang="en-US" sz="4000" i="0" u="none" strike="noStrike" cap="none" normalizeH="0" baseline="0" dirty="0">
              <a:ln>
                <a:noFill/>
              </a:ln>
              <a:effectLst/>
              <a:latin typeface="Leelawadee" panose="020B0502040204020203" pitchFamily="34" charset="-34"/>
              <a:cs typeface="Leelawadee" panose="020B0502040204020203" pitchFamily="34" charset="-34"/>
            </a:endParaRPr>
          </a:p>
        </p:txBody>
      </p:sp>
      <p:sp>
        <p:nvSpPr>
          <p:cNvPr id="10" name="TextBox 9"/>
          <p:cNvSpPr txBox="1"/>
          <p:nvPr/>
        </p:nvSpPr>
        <p:spPr>
          <a:xfrm>
            <a:off x="383413" y="2870097"/>
            <a:ext cx="7699431" cy="646331"/>
          </a:xfrm>
          <a:prstGeom prst="rect">
            <a:avLst/>
          </a:prstGeom>
          <a:noFill/>
        </p:spPr>
        <p:txBody>
          <a:bodyPr wrap="square" rtlCol="0">
            <a:spAutoFit/>
          </a:bodyPr>
          <a:lstStyle/>
          <a:p>
            <a:r>
              <a:rPr lang="en-GB" b="1" dirty="0">
                <a:latin typeface="Leelawadee" panose="020B0502040204020203" pitchFamily="34" charset="-34"/>
                <a:cs typeface="Leelawadee" panose="020B0502040204020203" pitchFamily="34" charset="-34"/>
              </a:rPr>
              <a:t>Values</a:t>
            </a:r>
          </a:p>
          <a:p>
            <a:r>
              <a:rPr lang="en-GB" dirty="0">
                <a:latin typeface="Leelawadee" panose="020B0502040204020203" pitchFamily="34" charset="-34"/>
                <a:cs typeface="Leelawadee" panose="020B0502040204020203" pitchFamily="34" charset="-34"/>
              </a:rPr>
              <a:t>Faith    Hope    Love</a:t>
            </a:r>
          </a:p>
        </p:txBody>
      </p:sp>
      <p:pic>
        <p:nvPicPr>
          <p:cNvPr id="2" name="Picture 1">
            <a:extLst>
              <a:ext uri="{FF2B5EF4-FFF2-40B4-BE49-F238E27FC236}">
                <a16:creationId xmlns:a16="http://schemas.microsoft.com/office/drawing/2014/main" id="{3BACDC27-AB58-41FC-904A-0BD7597B2110}"/>
              </a:ext>
            </a:extLst>
          </p:cNvPr>
          <p:cNvPicPr>
            <a:picLocks noChangeAspect="1"/>
          </p:cNvPicPr>
          <p:nvPr/>
        </p:nvPicPr>
        <p:blipFill>
          <a:blip r:embed="rId2"/>
          <a:stretch>
            <a:fillRect/>
          </a:stretch>
        </p:blipFill>
        <p:spPr>
          <a:xfrm>
            <a:off x="9804399" y="292951"/>
            <a:ext cx="1895961" cy="1628520"/>
          </a:xfrm>
          <a:prstGeom prst="rect">
            <a:avLst/>
          </a:prstGeom>
        </p:spPr>
      </p:pic>
      <p:graphicFrame>
        <p:nvGraphicFramePr>
          <p:cNvPr id="4" name="Table 3">
            <a:extLst>
              <a:ext uri="{FF2B5EF4-FFF2-40B4-BE49-F238E27FC236}">
                <a16:creationId xmlns:a16="http://schemas.microsoft.com/office/drawing/2014/main" id="{51F471FC-887D-41DC-B50B-86F4518DEF62}"/>
              </a:ext>
            </a:extLst>
          </p:cNvPr>
          <p:cNvGraphicFramePr>
            <a:graphicFrameLocks noGrp="1"/>
          </p:cNvGraphicFramePr>
          <p:nvPr>
            <p:extLst>
              <p:ext uri="{D42A27DB-BD31-4B8C-83A1-F6EECF244321}">
                <p14:modId xmlns:p14="http://schemas.microsoft.com/office/powerpoint/2010/main" val="3482989599"/>
              </p:ext>
            </p:extLst>
          </p:nvPr>
        </p:nvGraphicFramePr>
        <p:xfrm>
          <a:off x="548098" y="3633123"/>
          <a:ext cx="11242283" cy="3011433"/>
        </p:xfrm>
        <a:graphic>
          <a:graphicData uri="http://schemas.openxmlformats.org/drawingml/2006/table">
            <a:tbl>
              <a:tblPr firstRow="1" firstCol="1" bandRow="1"/>
              <a:tblGrid>
                <a:gridCol w="3747097">
                  <a:extLst>
                    <a:ext uri="{9D8B030D-6E8A-4147-A177-3AD203B41FA5}">
                      <a16:colId xmlns:a16="http://schemas.microsoft.com/office/drawing/2014/main" val="3413161500"/>
                    </a:ext>
                  </a:extLst>
                </a:gridCol>
                <a:gridCol w="3747097">
                  <a:extLst>
                    <a:ext uri="{9D8B030D-6E8A-4147-A177-3AD203B41FA5}">
                      <a16:colId xmlns:a16="http://schemas.microsoft.com/office/drawing/2014/main" val="2153566819"/>
                    </a:ext>
                  </a:extLst>
                </a:gridCol>
                <a:gridCol w="3748089">
                  <a:extLst>
                    <a:ext uri="{9D8B030D-6E8A-4147-A177-3AD203B41FA5}">
                      <a16:colId xmlns:a16="http://schemas.microsoft.com/office/drawing/2014/main" val="861484927"/>
                    </a:ext>
                  </a:extLst>
                </a:gridCol>
              </a:tblGrid>
              <a:tr h="392263">
                <a:tc gridSpan="3">
                  <a:txBody>
                    <a:bodyPr/>
                    <a:lstStyle/>
                    <a:p>
                      <a:pPr algn="ctr"/>
                      <a:r>
                        <a:rPr lang="en-GB" sz="2400" b="1" kern="1600" dirty="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School Development Plan</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452473865"/>
                  </a:ext>
                </a:extLst>
              </a:tr>
              <a:tr h="392263">
                <a:tc>
                  <a:txBody>
                    <a:bodyPr/>
                    <a:lstStyle/>
                    <a:p>
                      <a:pPr algn="ctr"/>
                      <a:r>
                        <a:rPr lang="en-GB" sz="2400" b="1" kern="160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SDP 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GB" sz="2400" b="1" kern="160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SDP 2</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GB" sz="2400" b="1" kern="160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SDP 3</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31800244"/>
                  </a:ext>
                </a:extLst>
              </a:tr>
              <a:tr h="588394">
                <a:tc>
                  <a:txBody>
                    <a:bodyPr/>
                    <a:lstStyle/>
                    <a:p>
                      <a:pPr algn="ctr"/>
                      <a:r>
                        <a:rPr lang="en-GB" sz="1800" b="1" kern="160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Excellence in teaching, learning and curriculum</a:t>
                      </a:r>
                      <a:endParaRPr lang="en-GB" sz="2400" b="1" kern="160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GB" sz="1800" b="1" kern="160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Excellence in wellbeing and personal development</a:t>
                      </a:r>
                      <a:endParaRPr lang="en-GB" sz="2400" b="1" kern="160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GB" sz="1800" b="1" kern="160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Excellence in Leadership</a:t>
                      </a:r>
                      <a:endParaRPr lang="en-GB" sz="2400" b="1" kern="160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63745465"/>
                  </a:ext>
                </a:extLst>
              </a:tr>
              <a:tr h="1638513">
                <a:tc>
                  <a:txBody>
                    <a:bodyPr/>
                    <a:lstStyle/>
                    <a:p>
                      <a:r>
                        <a:rPr lang="en-GB" sz="1600" b="1" dirty="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Key Focus: </a:t>
                      </a:r>
                      <a:endParaRPr lang="en-GB" sz="2000" dirty="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endParaRPr>
                    </a:p>
                    <a:p>
                      <a:r>
                        <a:rPr lang="en-GB" sz="1600" dirty="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To ensure all children know more, remember more and do more through effective use of Adaptive Teaching </a:t>
                      </a:r>
                      <a:endParaRPr lang="en-GB" sz="2000" dirty="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endParaRPr>
                    </a:p>
                    <a:p>
                      <a:r>
                        <a:rPr lang="en-GB" sz="1600" b="1" kern="1600" dirty="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 </a:t>
                      </a:r>
                      <a:endParaRPr lang="en-GB" sz="3200" b="1" kern="1600" dirty="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en-GB" sz="1600" b="1">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Key Focus:</a:t>
                      </a:r>
                      <a:endParaRPr lang="en-GB" sz="200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endParaRPr>
                    </a:p>
                    <a:p>
                      <a:r>
                        <a:rPr lang="en-GB" sz="160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To maintain/develop a strong sense of belonging for all children, families, staff and governors (irrespective of faith/worldviews held),using the Catholic Social Teaching Principles.</a:t>
                      </a:r>
                      <a:endParaRPr lang="en-GB" sz="200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en-GB" sz="1600" b="1" dirty="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Key Focus:</a:t>
                      </a:r>
                      <a:endParaRPr lang="en-GB" sz="2000" dirty="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endParaRPr>
                    </a:p>
                    <a:p>
                      <a:r>
                        <a:rPr lang="en-GB" sz="1600" dirty="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Develop leaders and leadership structures to effectively support the professional development of staff. </a:t>
                      </a:r>
                      <a:endParaRPr lang="en-GB" sz="2000" dirty="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endParaRPr>
                    </a:p>
                    <a:p>
                      <a:r>
                        <a:rPr lang="en-GB" sz="1600" b="1" kern="1600" dirty="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 </a:t>
                      </a:r>
                      <a:endParaRPr lang="en-GB" sz="3200" b="1" kern="1600" dirty="0">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07202113"/>
                  </a:ext>
                </a:extLst>
              </a:tr>
            </a:tbl>
          </a:graphicData>
        </a:graphic>
      </p:graphicFrame>
    </p:spTree>
    <p:extLst>
      <p:ext uri="{BB962C8B-B14F-4D97-AF65-F5344CB8AC3E}">
        <p14:creationId xmlns:p14="http://schemas.microsoft.com/office/powerpoint/2010/main" val="10564909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83412" y="180395"/>
            <a:ext cx="7699431" cy="707886"/>
          </a:xfrm>
          <a:prstGeom prst="rect">
            <a:avLst/>
          </a:prstGeom>
          <a:noFill/>
        </p:spPr>
        <p:txBody>
          <a:bodyPr wrap="square" rtlCol="0">
            <a:spAutoFit/>
          </a:bodyPr>
          <a:lstStyle/>
          <a:p>
            <a:r>
              <a:rPr lang="en-GB" sz="4000" b="1" dirty="0">
                <a:latin typeface="Leelawadee" panose="020B0502040204020203" pitchFamily="34" charset="-34"/>
                <a:cs typeface="Leelawadee" panose="020B0502040204020203" pitchFamily="34" charset="-34"/>
              </a:rPr>
              <a:t>Behaviour for Learning</a:t>
            </a:r>
          </a:p>
        </p:txBody>
      </p:sp>
      <p:sp>
        <p:nvSpPr>
          <p:cNvPr id="2" name="Rectangle 1"/>
          <p:cNvSpPr/>
          <p:nvPr/>
        </p:nvSpPr>
        <p:spPr>
          <a:xfrm>
            <a:off x="229176" y="888281"/>
            <a:ext cx="11305483" cy="5881610"/>
          </a:xfrm>
          <a:prstGeom prst="rect">
            <a:avLst/>
          </a:prstGeom>
        </p:spPr>
        <p:txBody>
          <a:bodyPr wrap="square">
            <a:spAutoFit/>
          </a:bodyPr>
          <a:lstStyle/>
          <a:p>
            <a:pPr marL="180340" algn="just">
              <a:spcAft>
                <a:spcPts val="0"/>
              </a:spcAft>
            </a:pPr>
            <a:r>
              <a:rPr lang="en-GB" dirty="0">
                <a:solidFill>
                  <a:srgbClr val="000000"/>
                </a:solidFill>
                <a:latin typeface="Leelawadee" panose="020B0502040204020203" pitchFamily="34" charset="-34"/>
                <a:ea typeface="Calibri" panose="020F0502020204030204" pitchFamily="34" charset="0"/>
                <a:cs typeface="Leelawadee" panose="020B0502040204020203" pitchFamily="34" charset="-34"/>
              </a:rPr>
              <a:t>At Sacred Heart we follow 4 simple rules:</a:t>
            </a:r>
            <a:endParaRPr lang="en-GB" sz="1600" dirty="0">
              <a:effectLst/>
              <a:latin typeface="Leelawadee" panose="020B0502040204020203" pitchFamily="34" charset="-34"/>
              <a:ea typeface="Times New Roman" panose="02020603050405020304" pitchFamily="18" charset="0"/>
              <a:cs typeface="Leelawadee" panose="020B0502040204020203" pitchFamily="34" charset="-34"/>
            </a:endParaRPr>
          </a:p>
          <a:p>
            <a:pPr marL="342900" lvl="0" indent="-342900" algn="just" fontAlgn="base">
              <a:lnSpc>
                <a:spcPct val="115000"/>
              </a:lnSpc>
              <a:spcAft>
                <a:spcPts val="0"/>
              </a:spcAft>
              <a:buClr>
                <a:srgbClr val="000000"/>
              </a:buClr>
              <a:buSzPts val="1000"/>
              <a:buFont typeface="Arial" panose="020B0604020202020204" pitchFamily="34" charset="0"/>
              <a:buChar char="●"/>
            </a:pPr>
            <a:r>
              <a:rPr lang="en-GB" b="1" dirty="0">
                <a:solidFill>
                  <a:srgbClr val="FF0000"/>
                </a:solidFill>
                <a:latin typeface="Leelawadee" panose="020B0502040204020203" pitchFamily="34" charset="-34"/>
                <a:ea typeface="Calibri" panose="020F0502020204030204" pitchFamily="34" charset="0"/>
                <a:cs typeface="Leelawadee" panose="020B0502040204020203" pitchFamily="34" charset="-34"/>
              </a:rPr>
              <a:t>We are safe</a:t>
            </a:r>
            <a:endParaRPr lang="en-GB" sz="1600" u="none" strike="noStrike" dirty="0">
              <a:effectLst/>
              <a:latin typeface="Leelawadee" panose="020B0502040204020203" pitchFamily="34" charset="-34"/>
              <a:ea typeface="Verdana" panose="020B0604030504040204" pitchFamily="34" charset="0"/>
              <a:cs typeface="Leelawadee" panose="020B0502040204020203" pitchFamily="34" charset="-34"/>
            </a:endParaRPr>
          </a:p>
          <a:p>
            <a:pPr marL="342900" lvl="0" indent="-342900" algn="just" fontAlgn="base">
              <a:lnSpc>
                <a:spcPct val="115000"/>
              </a:lnSpc>
              <a:spcAft>
                <a:spcPts val="0"/>
              </a:spcAft>
              <a:buClr>
                <a:srgbClr val="000000"/>
              </a:buClr>
              <a:buSzPts val="1000"/>
              <a:buFont typeface="Arial" panose="020B0604020202020204" pitchFamily="34" charset="0"/>
              <a:buChar char="●"/>
            </a:pPr>
            <a:r>
              <a:rPr lang="en-GB" b="1" dirty="0">
                <a:solidFill>
                  <a:srgbClr val="4A86E8"/>
                </a:solidFill>
                <a:latin typeface="Leelawadee" panose="020B0502040204020203" pitchFamily="34" charset="-34"/>
                <a:ea typeface="Calibri" panose="020F0502020204030204" pitchFamily="34" charset="0"/>
                <a:cs typeface="Leelawadee" panose="020B0502040204020203" pitchFamily="34" charset="-34"/>
              </a:rPr>
              <a:t>We make good choices</a:t>
            </a:r>
            <a:endParaRPr lang="en-GB" sz="1600" u="none" strike="noStrike" dirty="0">
              <a:effectLst/>
              <a:latin typeface="Leelawadee" panose="020B0502040204020203" pitchFamily="34" charset="-34"/>
              <a:ea typeface="Verdana" panose="020B0604030504040204" pitchFamily="34" charset="0"/>
              <a:cs typeface="Leelawadee" panose="020B0502040204020203" pitchFamily="34" charset="-34"/>
            </a:endParaRPr>
          </a:p>
          <a:p>
            <a:pPr marL="342900" lvl="0" indent="-342900" algn="just" fontAlgn="base">
              <a:lnSpc>
                <a:spcPct val="115000"/>
              </a:lnSpc>
              <a:spcAft>
                <a:spcPts val="0"/>
              </a:spcAft>
              <a:buClr>
                <a:srgbClr val="000000"/>
              </a:buClr>
              <a:buSzPts val="1000"/>
              <a:buFont typeface="Arial" panose="020B0604020202020204" pitchFamily="34" charset="0"/>
              <a:buChar char="●"/>
            </a:pPr>
            <a:r>
              <a:rPr lang="en-GB" b="1" dirty="0">
                <a:solidFill>
                  <a:srgbClr val="00B050"/>
                </a:solidFill>
                <a:latin typeface="Leelawadee" panose="020B0502040204020203" pitchFamily="34" charset="-34"/>
                <a:ea typeface="Calibri" panose="020F0502020204030204" pitchFamily="34" charset="0"/>
                <a:cs typeface="Leelawadee" panose="020B0502040204020203" pitchFamily="34" charset="-34"/>
              </a:rPr>
              <a:t>We are kind</a:t>
            </a:r>
            <a:endParaRPr lang="en-GB" sz="1600" u="none" strike="noStrike" dirty="0">
              <a:solidFill>
                <a:srgbClr val="00B050"/>
              </a:solidFill>
              <a:effectLst/>
              <a:latin typeface="Leelawadee" panose="020B0502040204020203" pitchFamily="34" charset="-34"/>
              <a:ea typeface="Verdana" panose="020B0604030504040204" pitchFamily="34" charset="0"/>
              <a:cs typeface="Leelawadee" panose="020B0502040204020203" pitchFamily="34" charset="-34"/>
            </a:endParaRPr>
          </a:p>
          <a:p>
            <a:pPr marL="342900" lvl="0" indent="-342900" algn="just" fontAlgn="base">
              <a:lnSpc>
                <a:spcPct val="115000"/>
              </a:lnSpc>
              <a:spcAft>
                <a:spcPts val="0"/>
              </a:spcAft>
              <a:buClr>
                <a:srgbClr val="000000"/>
              </a:buClr>
              <a:buSzPts val="1000"/>
              <a:buFont typeface="Arial" panose="020B0604020202020204" pitchFamily="34" charset="0"/>
              <a:buChar char="●"/>
            </a:pPr>
            <a:r>
              <a:rPr lang="en-GB" b="1" dirty="0">
                <a:solidFill>
                  <a:srgbClr val="EAB200"/>
                </a:solidFill>
                <a:latin typeface="Leelawadee" panose="020B0502040204020203" pitchFamily="34" charset="-34"/>
                <a:ea typeface="Calibri" panose="020F0502020204030204" pitchFamily="34" charset="0"/>
                <a:cs typeface="Leelawadee" panose="020B0502040204020203" pitchFamily="34" charset="-34"/>
              </a:rPr>
              <a:t>We do our best</a:t>
            </a:r>
            <a:endParaRPr lang="en-GB" sz="1600" u="none" strike="noStrike" dirty="0">
              <a:solidFill>
                <a:srgbClr val="EAB200"/>
              </a:solidFill>
              <a:effectLst/>
              <a:latin typeface="Leelawadee" panose="020B0502040204020203" pitchFamily="34" charset="-34"/>
              <a:ea typeface="Verdana" panose="020B0604030504040204" pitchFamily="34" charset="0"/>
              <a:cs typeface="Leelawadee" panose="020B0502040204020203" pitchFamily="34" charset="-34"/>
            </a:endParaRPr>
          </a:p>
          <a:p>
            <a:pPr marL="180340" algn="just">
              <a:lnSpc>
                <a:spcPct val="115000"/>
              </a:lnSpc>
              <a:spcAft>
                <a:spcPts val="0"/>
              </a:spcAft>
            </a:pPr>
            <a:r>
              <a:rPr lang="en-GB" b="1" dirty="0">
                <a:solidFill>
                  <a:srgbClr val="FF0000"/>
                </a:solidFill>
                <a:latin typeface="Leelawadee" panose="020B0502040204020203" pitchFamily="34" charset="-34"/>
                <a:ea typeface="Calibri" panose="020F0502020204030204" pitchFamily="34" charset="0"/>
                <a:cs typeface="Leelawadee" panose="020B0502040204020203" pitchFamily="34" charset="-34"/>
              </a:rPr>
              <a:t> </a:t>
            </a:r>
            <a:endParaRPr lang="en-GB" sz="1600" dirty="0">
              <a:effectLst/>
              <a:latin typeface="Leelawadee" panose="020B0502040204020203" pitchFamily="34" charset="-34"/>
              <a:ea typeface="Times New Roman" panose="02020603050405020304" pitchFamily="18" charset="0"/>
              <a:cs typeface="Leelawadee" panose="020B0502040204020203" pitchFamily="34" charset="-34"/>
            </a:endParaRPr>
          </a:p>
          <a:p>
            <a:pPr marL="180340" algn="just">
              <a:lnSpc>
                <a:spcPct val="115000"/>
              </a:lnSpc>
              <a:spcAft>
                <a:spcPts val="0"/>
              </a:spcAft>
            </a:pPr>
            <a:r>
              <a:rPr lang="en-GB" b="1" dirty="0">
                <a:solidFill>
                  <a:srgbClr val="FF0000"/>
                </a:solidFill>
                <a:latin typeface="Leelawadee" panose="020B0502040204020203" pitchFamily="34" charset="-34"/>
                <a:ea typeface="Calibri" panose="020F0502020204030204" pitchFamily="34" charset="0"/>
                <a:cs typeface="Leelawadee" panose="020B0502040204020203" pitchFamily="34" charset="-34"/>
              </a:rPr>
              <a:t>We are safe</a:t>
            </a:r>
            <a:endParaRPr lang="en-GB" sz="1600" dirty="0">
              <a:effectLst/>
              <a:latin typeface="Leelawadee" panose="020B0502040204020203" pitchFamily="34" charset="-34"/>
              <a:ea typeface="Times New Roman" panose="02020603050405020304" pitchFamily="18" charset="0"/>
              <a:cs typeface="Leelawadee" panose="020B0502040204020203" pitchFamily="34" charset="-34"/>
            </a:endParaRPr>
          </a:p>
          <a:p>
            <a:pPr marL="180340" algn="just">
              <a:spcAft>
                <a:spcPts val="0"/>
              </a:spcAft>
            </a:pPr>
            <a:r>
              <a:rPr lang="en-GB" dirty="0">
                <a:solidFill>
                  <a:srgbClr val="000000"/>
                </a:solidFill>
                <a:latin typeface="Leelawadee" panose="020B0502040204020203" pitchFamily="34" charset="-34"/>
                <a:ea typeface="Calibri" panose="020F0502020204030204" pitchFamily="34" charset="0"/>
                <a:cs typeface="Leelawadee" panose="020B0502040204020203" pitchFamily="34" charset="-34"/>
              </a:rPr>
              <a:t>Everyone at Sacred Heart is valued and respected as an individual within a safe, positive learning environment. </a:t>
            </a:r>
            <a:endParaRPr lang="en-GB" sz="1600" dirty="0">
              <a:effectLst/>
              <a:latin typeface="Leelawadee" panose="020B0502040204020203" pitchFamily="34" charset="-34"/>
              <a:ea typeface="Times New Roman" panose="02020603050405020304" pitchFamily="18" charset="0"/>
              <a:cs typeface="Leelawadee" panose="020B0502040204020203" pitchFamily="34" charset="-34"/>
            </a:endParaRPr>
          </a:p>
          <a:p>
            <a:pPr marL="180340" algn="just">
              <a:spcAft>
                <a:spcPts val="0"/>
              </a:spcAft>
            </a:pPr>
            <a:endParaRPr lang="en-GB" b="1" dirty="0">
              <a:solidFill>
                <a:srgbClr val="4A86E8"/>
              </a:solidFill>
              <a:latin typeface="Leelawadee" panose="020B0502040204020203" pitchFamily="34" charset="-34"/>
              <a:ea typeface="Calibri" panose="020F0502020204030204" pitchFamily="34" charset="0"/>
              <a:cs typeface="Leelawadee" panose="020B0502040204020203" pitchFamily="34" charset="-34"/>
            </a:endParaRPr>
          </a:p>
          <a:p>
            <a:pPr marL="180340" algn="just">
              <a:spcAft>
                <a:spcPts val="0"/>
              </a:spcAft>
            </a:pPr>
            <a:r>
              <a:rPr lang="en-GB" b="1" dirty="0">
                <a:solidFill>
                  <a:srgbClr val="4A86E8"/>
                </a:solidFill>
                <a:latin typeface="Leelawadee" panose="020B0502040204020203" pitchFamily="34" charset="-34"/>
                <a:ea typeface="Calibri" panose="020F0502020204030204" pitchFamily="34" charset="0"/>
                <a:cs typeface="Leelawadee" panose="020B0502040204020203" pitchFamily="34" charset="-34"/>
              </a:rPr>
              <a:t>We make good choices</a:t>
            </a:r>
            <a:endParaRPr lang="en-GB" sz="1600" dirty="0">
              <a:effectLst/>
              <a:latin typeface="Leelawadee" panose="020B0502040204020203" pitchFamily="34" charset="-34"/>
              <a:ea typeface="Times New Roman" panose="02020603050405020304" pitchFamily="18" charset="0"/>
              <a:cs typeface="Leelawadee" panose="020B0502040204020203" pitchFamily="34" charset="-34"/>
            </a:endParaRPr>
          </a:p>
          <a:p>
            <a:pPr marL="180340" algn="just">
              <a:spcAft>
                <a:spcPts val="0"/>
              </a:spcAft>
            </a:pPr>
            <a:r>
              <a:rPr lang="en-GB" dirty="0">
                <a:solidFill>
                  <a:srgbClr val="000000"/>
                </a:solidFill>
                <a:latin typeface="Leelawadee" panose="020B0502040204020203" pitchFamily="34" charset="-34"/>
                <a:ea typeface="Calibri" panose="020F0502020204030204" pitchFamily="34" charset="0"/>
                <a:cs typeface="Leelawadee" panose="020B0502040204020203" pitchFamily="34" charset="-34"/>
              </a:rPr>
              <a:t>Children are given the opportunity to reflect on their options and learn how to make the right choices in all situations.</a:t>
            </a:r>
            <a:endParaRPr lang="en-GB" sz="1600" dirty="0">
              <a:effectLst/>
              <a:latin typeface="Leelawadee" panose="020B0502040204020203" pitchFamily="34" charset="-34"/>
              <a:ea typeface="Times New Roman" panose="02020603050405020304" pitchFamily="18" charset="0"/>
              <a:cs typeface="Leelawadee" panose="020B0502040204020203" pitchFamily="34" charset="-34"/>
            </a:endParaRPr>
          </a:p>
          <a:p>
            <a:pPr marL="180340" algn="just">
              <a:spcAft>
                <a:spcPts val="0"/>
              </a:spcAft>
            </a:pPr>
            <a:endParaRPr lang="en-GB" b="1" dirty="0">
              <a:solidFill>
                <a:srgbClr val="00B050"/>
              </a:solidFill>
              <a:latin typeface="Leelawadee" panose="020B0502040204020203" pitchFamily="34" charset="-34"/>
              <a:ea typeface="Calibri" panose="020F0502020204030204" pitchFamily="34" charset="0"/>
              <a:cs typeface="Leelawadee" panose="020B0502040204020203" pitchFamily="34" charset="-34"/>
            </a:endParaRPr>
          </a:p>
          <a:p>
            <a:pPr marL="180340" algn="just">
              <a:spcAft>
                <a:spcPts val="0"/>
              </a:spcAft>
            </a:pPr>
            <a:r>
              <a:rPr lang="en-GB" b="1" dirty="0">
                <a:solidFill>
                  <a:srgbClr val="00B050"/>
                </a:solidFill>
                <a:latin typeface="Leelawadee" panose="020B0502040204020203" pitchFamily="34" charset="-34"/>
                <a:ea typeface="Calibri" panose="020F0502020204030204" pitchFamily="34" charset="0"/>
                <a:cs typeface="Leelawadee" panose="020B0502040204020203" pitchFamily="34" charset="-34"/>
              </a:rPr>
              <a:t>We are kind</a:t>
            </a:r>
            <a:endParaRPr lang="en-GB" sz="1600" dirty="0">
              <a:solidFill>
                <a:srgbClr val="00B050"/>
              </a:solidFill>
              <a:effectLst/>
              <a:latin typeface="Leelawadee" panose="020B0502040204020203" pitchFamily="34" charset="-34"/>
              <a:ea typeface="Times New Roman" panose="02020603050405020304" pitchFamily="18" charset="0"/>
              <a:cs typeface="Leelawadee" panose="020B0502040204020203" pitchFamily="34" charset="-34"/>
            </a:endParaRPr>
          </a:p>
          <a:p>
            <a:pPr marL="180340" algn="just">
              <a:spcAft>
                <a:spcPts val="0"/>
              </a:spcAft>
            </a:pPr>
            <a:r>
              <a:rPr lang="en-GB" dirty="0">
                <a:solidFill>
                  <a:srgbClr val="000000"/>
                </a:solidFill>
                <a:latin typeface="Leelawadee" panose="020B0502040204020203" pitchFamily="34" charset="-34"/>
                <a:ea typeface="Calibri" panose="020F0502020204030204" pitchFamily="34" charset="0"/>
                <a:cs typeface="Leelawadee" panose="020B0502040204020203" pitchFamily="34" charset="-34"/>
              </a:rPr>
              <a:t>All at Sacred Heart are special and important and we celebrate this ethos through sharing our kindness and love for each other.</a:t>
            </a:r>
            <a:endParaRPr lang="en-GB" sz="1600" dirty="0">
              <a:effectLst/>
              <a:latin typeface="Leelawadee" panose="020B0502040204020203" pitchFamily="34" charset="-34"/>
              <a:ea typeface="Times New Roman" panose="02020603050405020304" pitchFamily="18" charset="0"/>
              <a:cs typeface="Leelawadee" panose="020B0502040204020203" pitchFamily="34" charset="-34"/>
            </a:endParaRPr>
          </a:p>
          <a:p>
            <a:pPr marL="180340" algn="just">
              <a:spcAft>
                <a:spcPts val="0"/>
              </a:spcAft>
            </a:pPr>
            <a:endParaRPr lang="en-GB" b="1" dirty="0">
              <a:solidFill>
                <a:srgbClr val="FFC000"/>
              </a:solidFill>
              <a:latin typeface="Leelawadee" panose="020B0502040204020203" pitchFamily="34" charset="-34"/>
              <a:ea typeface="Calibri" panose="020F0502020204030204" pitchFamily="34" charset="0"/>
              <a:cs typeface="Leelawadee" panose="020B0502040204020203" pitchFamily="34" charset="-34"/>
            </a:endParaRPr>
          </a:p>
          <a:p>
            <a:pPr marL="180340" algn="just">
              <a:spcAft>
                <a:spcPts val="0"/>
              </a:spcAft>
            </a:pPr>
            <a:r>
              <a:rPr lang="en-GB" b="1" dirty="0">
                <a:solidFill>
                  <a:srgbClr val="EAB200"/>
                </a:solidFill>
                <a:latin typeface="Leelawadee" panose="020B0502040204020203" pitchFamily="34" charset="-34"/>
                <a:ea typeface="Calibri" panose="020F0502020204030204" pitchFamily="34" charset="0"/>
                <a:cs typeface="Leelawadee" panose="020B0502040204020203" pitchFamily="34" charset="-34"/>
              </a:rPr>
              <a:t>We do our best</a:t>
            </a:r>
            <a:endParaRPr lang="en-GB" sz="1600" dirty="0">
              <a:solidFill>
                <a:srgbClr val="EAB200"/>
              </a:solidFill>
              <a:effectLst/>
              <a:latin typeface="Leelawadee" panose="020B0502040204020203" pitchFamily="34" charset="-34"/>
              <a:ea typeface="Times New Roman" panose="02020603050405020304" pitchFamily="18" charset="0"/>
              <a:cs typeface="Leelawadee" panose="020B0502040204020203" pitchFamily="34" charset="-34"/>
            </a:endParaRPr>
          </a:p>
          <a:p>
            <a:pPr marL="180340" algn="just">
              <a:spcAft>
                <a:spcPts val="0"/>
              </a:spcAft>
            </a:pPr>
            <a:r>
              <a:rPr lang="en-GB" dirty="0">
                <a:solidFill>
                  <a:srgbClr val="000000"/>
                </a:solidFill>
                <a:latin typeface="Leelawadee" panose="020B0502040204020203" pitchFamily="34" charset="-34"/>
                <a:ea typeface="Calibri" panose="020F0502020204030204" pitchFamily="34" charset="0"/>
                <a:cs typeface="Leelawadee" panose="020B0502040204020203" pitchFamily="34" charset="-34"/>
              </a:rPr>
              <a:t>Everyone is encouraged to take pride in our school, their class, their work and their relationships.</a:t>
            </a:r>
            <a:endParaRPr lang="en-GB" sz="1600" dirty="0">
              <a:effectLst/>
              <a:latin typeface="Leelawadee" panose="020B0502040204020203" pitchFamily="34" charset="-34"/>
              <a:ea typeface="Times New Roman" panose="02020603050405020304" pitchFamily="18" charset="0"/>
              <a:cs typeface="Leelawadee" panose="020B0502040204020203" pitchFamily="34" charset="-34"/>
            </a:endParaRPr>
          </a:p>
        </p:txBody>
      </p:sp>
      <p:pic>
        <p:nvPicPr>
          <p:cNvPr id="3" name="Picture 2">
            <a:extLst>
              <a:ext uri="{FF2B5EF4-FFF2-40B4-BE49-F238E27FC236}">
                <a16:creationId xmlns:a16="http://schemas.microsoft.com/office/drawing/2014/main" id="{97954538-2EF1-4C3B-9A5F-77F4AFFFF8A2}"/>
              </a:ext>
            </a:extLst>
          </p:cNvPr>
          <p:cNvPicPr>
            <a:picLocks noChangeAspect="1"/>
          </p:cNvPicPr>
          <p:nvPr/>
        </p:nvPicPr>
        <p:blipFill>
          <a:blip r:embed="rId2"/>
          <a:stretch>
            <a:fillRect/>
          </a:stretch>
        </p:blipFill>
        <p:spPr>
          <a:xfrm>
            <a:off x="9388266" y="365108"/>
            <a:ext cx="2420322" cy="2078916"/>
          </a:xfrm>
          <a:prstGeom prst="rect">
            <a:avLst/>
          </a:prstGeom>
        </p:spPr>
      </p:pic>
    </p:spTree>
    <p:extLst>
      <p:ext uri="{BB962C8B-B14F-4D97-AF65-F5344CB8AC3E}">
        <p14:creationId xmlns:p14="http://schemas.microsoft.com/office/powerpoint/2010/main" val="27284148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97456" y="0"/>
            <a:ext cx="7699431" cy="707886"/>
          </a:xfrm>
          <a:prstGeom prst="rect">
            <a:avLst/>
          </a:prstGeom>
          <a:noFill/>
        </p:spPr>
        <p:txBody>
          <a:bodyPr wrap="square" rtlCol="0">
            <a:spAutoFit/>
          </a:bodyPr>
          <a:lstStyle/>
          <a:p>
            <a:r>
              <a:rPr lang="en-GB" sz="4000" b="1" dirty="0">
                <a:latin typeface="Leelawadee" panose="020B0502040204020203" pitchFamily="34" charset="-34"/>
                <a:cs typeface="Leelawadee" panose="020B0502040204020203" pitchFamily="34" charset="-34"/>
              </a:rPr>
              <a:t>Routines</a:t>
            </a:r>
          </a:p>
        </p:txBody>
      </p:sp>
      <p:sp>
        <p:nvSpPr>
          <p:cNvPr id="4" name="Rectangle 1"/>
          <p:cNvSpPr>
            <a:spLocks noChangeArrowheads="1"/>
          </p:cNvSpPr>
          <p:nvPr/>
        </p:nvSpPr>
        <p:spPr bwMode="auto">
          <a:xfrm>
            <a:off x="297456" y="4989838"/>
            <a:ext cx="11426670" cy="18158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Safeguarding</a:t>
            </a:r>
            <a:r>
              <a:rPr kumimoji="0" lang="en-GB" altLang="en-US" sz="1400" b="0" i="0" u="none" strike="noStrike" cap="none" normalizeH="0" baseline="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  </a:t>
            </a:r>
          </a:p>
          <a:p>
            <a:r>
              <a:rPr lang="en-GB" sz="1400" dirty="0">
                <a:latin typeface="Leelawadee" panose="020B0502040204020203" pitchFamily="34" charset="-34"/>
                <a:cs typeface="Leelawadee" panose="020B0502040204020203" pitchFamily="34" charset="-34"/>
              </a:rPr>
              <a:t>Pick up and drop off can be busy and there are often little children around.   To reduce the chance of injuries, we ask children </a:t>
            </a:r>
            <a:r>
              <a:rPr lang="en-GB" sz="1400" b="1" dirty="0">
                <a:latin typeface="Leelawadee" panose="020B0502040204020203" pitchFamily="34" charset="-34"/>
                <a:cs typeface="Leelawadee" panose="020B0502040204020203" pitchFamily="34" charset="-34"/>
              </a:rPr>
              <a:t>not</a:t>
            </a:r>
            <a:r>
              <a:rPr lang="en-GB" sz="1400" dirty="0">
                <a:latin typeface="Leelawadee" panose="020B0502040204020203" pitchFamily="34" charset="-34"/>
                <a:cs typeface="Leelawadee" panose="020B0502040204020203" pitchFamily="34" charset="-34"/>
              </a:rPr>
              <a:t> to ride bikes or scooters or play ball games.</a:t>
            </a:r>
          </a:p>
          <a:p>
            <a:endParaRPr lang="en-GB" sz="1400" dirty="0">
              <a:latin typeface="Leelawadee" panose="020B0502040204020203" pitchFamily="34" charset="-34"/>
              <a:cs typeface="Leelawadee" panose="020B0502040204020203" pitchFamily="34" charset="-34"/>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Children will </a:t>
            </a:r>
            <a:r>
              <a:rPr kumimoji="0" lang="en-GB" altLang="en-US" sz="1400" b="1" i="0" u="none" strike="noStrike" cap="none" normalizeH="0" baseline="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only</a:t>
            </a:r>
            <a:r>
              <a:rPr kumimoji="0" lang="en-GB" altLang="en-US" sz="1400" b="0" i="0" u="none" strike="noStrike" cap="none" normalizeH="0" baseline="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 be</a:t>
            </a:r>
            <a:r>
              <a:rPr kumimoji="0" lang="en-GB" altLang="en-US" sz="1400" b="0" i="0" u="none" strike="noStrike" cap="none" normalizeH="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 dismissed to their </a:t>
            </a:r>
            <a:r>
              <a:rPr kumimoji="0" lang="en-GB" altLang="en-US" sz="1400" b="1" i="0" u="none" strike="noStrike" cap="none" normalizeH="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parents</a:t>
            </a:r>
            <a:r>
              <a:rPr kumimoji="0" lang="en-GB" altLang="en-US" sz="1400" b="0" i="0" u="none" strike="noStrike" cap="none" normalizeH="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 or those adults who </a:t>
            </a:r>
            <a:r>
              <a:rPr kumimoji="0" lang="en-GB" altLang="en-US" sz="1400" b="1" i="0" u="none" strike="noStrike" cap="none" normalizeH="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normally collect them</a:t>
            </a:r>
            <a:r>
              <a:rPr kumimoji="0" lang="en-GB" altLang="en-US" sz="1400" b="0" i="0" u="none" strike="noStrike" cap="none" normalizeH="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a:t>
            </a:r>
          </a:p>
          <a:p>
            <a:pPr eaLnBrk="0" fontAlgn="base" hangingPunct="0">
              <a:spcBef>
                <a:spcPct val="0"/>
              </a:spcBef>
              <a:spcAft>
                <a:spcPct val="0"/>
              </a:spcAft>
            </a:pPr>
            <a:r>
              <a:rPr kumimoji="0" lang="en-GB" altLang="en-US" sz="1400" b="0" i="0" u="none" strike="noStrike" cap="none" normalizeH="0" baseline="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Parents </a:t>
            </a:r>
            <a:r>
              <a:rPr kumimoji="0" lang="en-GB" altLang="en-US" sz="1400" b="1" i="0" u="none" strike="noStrike" cap="none" normalizeH="0" baseline="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must</a:t>
            </a:r>
            <a:r>
              <a:rPr kumimoji="0" lang="en-GB" altLang="en-US" sz="1400" b="0" i="0" u="none" strike="noStrike" cap="none" normalizeH="0" baseline="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 notify the </a:t>
            </a:r>
            <a:r>
              <a:rPr kumimoji="0" lang="en-GB" altLang="en-US" sz="1400" b="1" i="0" u="none" strike="noStrike" cap="none" normalizeH="0" baseline="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school office </a:t>
            </a:r>
            <a:r>
              <a:rPr kumimoji="0" lang="en-GB" altLang="en-US" sz="1400" b="0" i="0" u="none" strike="noStrike" cap="none" normalizeH="0" baseline="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if someone else is picking their child up.</a:t>
            </a:r>
            <a:r>
              <a:rPr kumimoji="0" lang="en-GB" altLang="en-US" sz="1400" b="0" i="0" u="none" strike="noStrike" cap="none" normalizeH="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 </a:t>
            </a:r>
            <a:r>
              <a:rPr kumimoji="0" lang="en-GB" altLang="en-US" sz="1400" b="0" i="0" u="none" strike="noStrike" cap="none" normalizeH="0" baseline="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Teachers</a:t>
            </a:r>
            <a:r>
              <a:rPr kumimoji="0" lang="en-GB" altLang="en-US" sz="1400" b="0" i="0" u="none" strike="noStrike" cap="none" normalizeH="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 cannot speak to parents over the phone in the playground. </a:t>
            </a:r>
            <a:endParaRPr lang="en-GB" altLang="en-US" sz="1400" dirty="0">
              <a:latin typeface="Leelawadee" panose="020B0502040204020203" pitchFamily="34" charset="-34"/>
              <a:cs typeface="Leelawadee" panose="020B0502040204020203" pitchFamily="34" charset="-34"/>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Only Year 6 </a:t>
            </a:r>
            <a:r>
              <a:rPr lang="en-GB" altLang="en-US" sz="1400" dirty="0">
                <a:latin typeface="Leelawadee" panose="020B0502040204020203" pitchFamily="34" charset="-34"/>
                <a:ea typeface="Times New Roman" panose="02020603050405020304" pitchFamily="18" charset="0"/>
                <a:cs typeface="Leelawadee" panose="020B0502040204020203" pitchFamily="34" charset="-34"/>
              </a:rPr>
              <a:t>pupils </a:t>
            </a:r>
            <a:r>
              <a:rPr kumimoji="0" lang="en-GB" altLang="en-US" sz="1400" b="0" i="0" u="none" strike="noStrike" cap="none" normalizeH="0" baseline="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may walk home</a:t>
            </a:r>
            <a:r>
              <a:rPr kumimoji="0" lang="en-GB" altLang="en-US" sz="1400" b="0" i="0" u="none" strike="noStrike" cap="none" normalizeH="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 on their own - please provide </a:t>
            </a:r>
            <a:r>
              <a:rPr kumimoji="0" lang="en-GB" altLang="en-US" sz="1400" b="0" i="0" u="none" strike="noStrike" cap="none" normalizeH="0" baseline="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written permission. Year 6 pupils</a:t>
            </a:r>
            <a:r>
              <a:rPr kumimoji="0" lang="en-GB" altLang="en-US" sz="1400" b="0" i="0" u="none" strike="noStrike" cap="none" normalizeH="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 </a:t>
            </a:r>
            <a:r>
              <a:rPr kumimoji="0" lang="en-GB" altLang="en-US" sz="1400" b="1" i="0" u="none" strike="noStrike" cap="none" normalizeH="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cannot</a:t>
            </a:r>
            <a:r>
              <a:rPr kumimoji="0" lang="en-GB" altLang="en-US" sz="1400" b="0" i="0" u="none" strike="noStrike" cap="none" normalizeH="0" dirty="0">
                <a:ln>
                  <a:noFill/>
                </a:ln>
                <a:solidFill>
                  <a:schemeClr val="tx1"/>
                </a:solidFill>
                <a:effectLst/>
                <a:latin typeface="Leelawadee" panose="020B0502040204020203" pitchFamily="34" charset="-34"/>
                <a:ea typeface="Times New Roman" panose="02020603050405020304" pitchFamily="18" charset="0"/>
                <a:cs typeface="Leelawadee" panose="020B0502040204020203" pitchFamily="34" charset="-34"/>
              </a:rPr>
              <a:t> take younger siblings home. </a:t>
            </a:r>
            <a:endParaRPr kumimoji="0" lang="en-GB" altLang="en-US" sz="1400" b="0" i="0" u="none" strike="noStrike" cap="none" normalizeH="0" baseline="0" dirty="0">
              <a:ln>
                <a:noFill/>
              </a:ln>
              <a:solidFill>
                <a:schemeClr val="tx1"/>
              </a:solidFill>
              <a:effectLst/>
              <a:latin typeface="Leelawadee" panose="020B0502040204020203" pitchFamily="34" charset="-34"/>
              <a:cs typeface="Leelawadee" panose="020B0502040204020203" pitchFamily="34" charset="-34"/>
            </a:endParaRPr>
          </a:p>
        </p:txBody>
      </p:sp>
      <p:graphicFrame>
        <p:nvGraphicFramePr>
          <p:cNvPr id="2" name="Table 1"/>
          <p:cNvGraphicFramePr>
            <a:graphicFrameLocks noGrp="1"/>
          </p:cNvGraphicFramePr>
          <p:nvPr>
            <p:extLst>
              <p:ext uri="{D42A27DB-BD31-4B8C-83A1-F6EECF244321}">
                <p14:modId xmlns:p14="http://schemas.microsoft.com/office/powerpoint/2010/main" val="2858394193"/>
              </p:ext>
            </p:extLst>
          </p:nvPr>
        </p:nvGraphicFramePr>
        <p:xfrm>
          <a:off x="297457" y="791737"/>
          <a:ext cx="9422276" cy="4199324"/>
        </p:xfrm>
        <a:graphic>
          <a:graphicData uri="http://schemas.openxmlformats.org/drawingml/2006/table">
            <a:tbl>
              <a:tblPr firstRow="1" firstCol="1" bandRow="1">
                <a:tableStyleId>{5C22544A-7EE6-4342-B048-85BDC9FD1C3A}</a:tableStyleId>
              </a:tblPr>
              <a:tblGrid>
                <a:gridCol w="1043056">
                  <a:extLst>
                    <a:ext uri="{9D8B030D-6E8A-4147-A177-3AD203B41FA5}">
                      <a16:colId xmlns:a16="http://schemas.microsoft.com/office/drawing/2014/main" val="1399382823"/>
                    </a:ext>
                  </a:extLst>
                </a:gridCol>
                <a:gridCol w="1650484">
                  <a:extLst>
                    <a:ext uri="{9D8B030D-6E8A-4147-A177-3AD203B41FA5}">
                      <a16:colId xmlns:a16="http://schemas.microsoft.com/office/drawing/2014/main" val="815006262"/>
                    </a:ext>
                  </a:extLst>
                </a:gridCol>
                <a:gridCol w="1650484">
                  <a:extLst>
                    <a:ext uri="{9D8B030D-6E8A-4147-A177-3AD203B41FA5}">
                      <a16:colId xmlns:a16="http://schemas.microsoft.com/office/drawing/2014/main" val="1397019553"/>
                    </a:ext>
                  </a:extLst>
                </a:gridCol>
                <a:gridCol w="1649459">
                  <a:extLst>
                    <a:ext uri="{9D8B030D-6E8A-4147-A177-3AD203B41FA5}">
                      <a16:colId xmlns:a16="http://schemas.microsoft.com/office/drawing/2014/main" val="3127692431"/>
                    </a:ext>
                  </a:extLst>
                </a:gridCol>
                <a:gridCol w="1650484">
                  <a:extLst>
                    <a:ext uri="{9D8B030D-6E8A-4147-A177-3AD203B41FA5}">
                      <a16:colId xmlns:a16="http://schemas.microsoft.com/office/drawing/2014/main" val="2859194241"/>
                    </a:ext>
                  </a:extLst>
                </a:gridCol>
                <a:gridCol w="1778309">
                  <a:extLst>
                    <a:ext uri="{9D8B030D-6E8A-4147-A177-3AD203B41FA5}">
                      <a16:colId xmlns:a16="http://schemas.microsoft.com/office/drawing/2014/main" val="677736666"/>
                    </a:ext>
                  </a:extLst>
                </a:gridCol>
              </a:tblGrid>
              <a:tr h="330846">
                <a:tc gridSpan="6">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Drop off – pedestrian gate opens at 8.25am and closes at 8.50am</a:t>
                      </a:r>
                    </a:p>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Please </a:t>
                      </a:r>
                      <a:r>
                        <a:rPr lang="en-GB" sz="1400" u="sng" dirty="0">
                          <a:solidFill>
                            <a:sysClr val="windowText" lastClr="000000"/>
                          </a:solidFill>
                          <a:effectLst/>
                          <a:latin typeface="Leelawadee" panose="020B0502040204020203" pitchFamily="34" charset="-34"/>
                          <a:cs typeface="Leelawadee" panose="020B0502040204020203" pitchFamily="34" charset="-34"/>
                        </a:rPr>
                        <a:t>wait</a:t>
                      </a:r>
                      <a:r>
                        <a:rPr lang="en-GB" sz="1400" dirty="0">
                          <a:solidFill>
                            <a:sysClr val="windowText" lastClr="000000"/>
                          </a:solidFill>
                          <a:effectLst/>
                          <a:latin typeface="Leelawadee" panose="020B0502040204020203" pitchFamily="34" charset="-34"/>
                          <a:cs typeface="Leelawadee" panose="020B0502040204020203" pitchFamily="34" charset="-34"/>
                        </a:rPr>
                        <a:t> in the playground </a:t>
                      </a:r>
                      <a:r>
                        <a:rPr lang="en-GB" sz="1400" u="sng" dirty="0">
                          <a:solidFill>
                            <a:sysClr val="windowText" lastClr="000000"/>
                          </a:solidFill>
                          <a:effectLst/>
                          <a:latin typeface="Leelawadee" panose="020B0502040204020203" pitchFamily="34" charset="-34"/>
                          <a:cs typeface="Leelawadee" panose="020B0502040204020203" pitchFamily="34" charset="-34"/>
                        </a:rPr>
                        <a:t>with your children </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423924674"/>
                  </a:ext>
                </a:extLst>
              </a:tr>
              <a:tr h="482649">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 </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b="1" dirty="0">
                          <a:solidFill>
                            <a:sysClr val="windowText" lastClr="000000"/>
                          </a:solidFill>
                          <a:effectLst/>
                          <a:latin typeface="Leelawadee" panose="020B0502040204020203" pitchFamily="34" charset="-34"/>
                          <a:cs typeface="Leelawadee" panose="020B0502040204020203" pitchFamily="34" charset="-34"/>
                        </a:rPr>
                        <a:t>Nursery Gate</a:t>
                      </a:r>
                      <a:endParaRPr lang="en-GB" sz="1400" b="1"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b="1" dirty="0">
                          <a:solidFill>
                            <a:sysClr val="windowText" lastClr="000000"/>
                          </a:solidFill>
                          <a:effectLst/>
                          <a:latin typeface="Leelawadee" panose="020B0502040204020203" pitchFamily="34" charset="-34"/>
                          <a:cs typeface="Leelawadee" panose="020B0502040204020203" pitchFamily="34" charset="-34"/>
                        </a:rPr>
                        <a:t>Reception Gate</a:t>
                      </a:r>
                      <a:endParaRPr lang="en-GB" sz="1400" b="1"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b="1" dirty="0">
                          <a:solidFill>
                            <a:sysClr val="windowText" lastClr="000000"/>
                          </a:solidFill>
                          <a:effectLst/>
                          <a:latin typeface="Leelawadee" panose="020B0502040204020203" pitchFamily="34" charset="-34"/>
                          <a:cs typeface="Leelawadee" panose="020B0502040204020203" pitchFamily="34" charset="-34"/>
                        </a:rPr>
                        <a:t>Y1/2 garden</a:t>
                      </a:r>
                      <a:endParaRPr lang="en-GB" sz="1400" b="1"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b="1" dirty="0">
                          <a:solidFill>
                            <a:sysClr val="windowText" lastClr="000000"/>
                          </a:solidFill>
                          <a:effectLst/>
                          <a:latin typeface="Leelawadee" panose="020B0502040204020203" pitchFamily="34" charset="-34"/>
                          <a:cs typeface="Leelawadee" panose="020B0502040204020203" pitchFamily="34" charset="-34"/>
                        </a:rPr>
                        <a:t>Y3/5 door </a:t>
                      </a:r>
                    </a:p>
                    <a:p>
                      <a:pPr algn="ctr" hangingPunct="0">
                        <a:spcAft>
                          <a:spcPts val="0"/>
                        </a:spcAft>
                      </a:pPr>
                      <a:r>
                        <a:rPr lang="en-GB" sz="1400" b="1" dirty="0">
                          <a:solidFill>
                            <a:sysClr val="windowText" lastClr="000000"/>
                          </a:solidFill>
                          <a:effectLst/>
                          <a:latin typeface="Leelawadee" panose="020B0502040204020203" pitchFamily="34" charset="-34"/>
                          <a:cs typeface="Leelawadee" panose="020B0502040204020203" pitchFamily="34" charset="-34"/>
                        </a:rPr>
                        <a:t>by</a:t>
                      </a:r>
                      <a:r>
                        <a:rPr lang="en-GB" sz="1400" b="1" baseline="0" dirty="0">
                          <a:solidFill>
                            <a:sysClr val="windowText" lastClr="000000"/>
                          </a:solidFill>
                          <a:effectLst/>
                          <a:latin typeface="Leelawadee" panose="020B0502040204020203" pitchFamily="34" charset="-34"/>
                          <a:cs typeface="Leelawadee" panose="020B0502040204020203" pitchFamily="34" charset="-34"/>
                        </a:rPr>
                        <a:t> Nursery</a:t>
                      </a:r>
                      <a:endParaRPr lang="en-GB" sz="1400" b="1"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b="1" dirty="0">
                          <a:solidFill>
                            <a:sysClr val="windowText" lastClr="000000"/>
                          </a:solidFill>
                          <a:effectLst/>
                          <a:latin typeface="Leelawadee" panose="020B0502040204020203" pitchFamily="34" charset="-34"/>
                          <a:cs typeface="Leelawadee" panose="020B0502040204020203" pitchFamily="34" charset="-34"/>
                        </a:rPr>
                        <a:t>Y4/6 door </a:t>
                      </a:r>
                    </a:p>
                    <a:p>
                      <a:pPr algn="ctr" hangingPunct="0">
                        <a:spcAft>
                          <a:spcPts val="0"/>
                        </a:spcAft>
                      </a:pPr>
                      <a:r>
                        <a:rPr lang="en-GB" sz="1400" b="1" dirty="0">
                          <a:solidFill>
                            <a:sysClr val="windowText" lastClr="000000"/>
                          </a:solidFill>
                          <a:effectLst/>
                          <a:latin typeface="Leelawadee" panose="020B0502040204020203" pitchFamily="34" charset="-34"/>
                          <a:cs typeface="Leelawadee" panose="020B0502040204020203" pitchFamily="34" charset="-34"/>
                        </a:rPr>
                        <a:t>by</a:t>
                      </a:r>
                      <a:r>
                        <a:rPr lang="en-GB" sz="1400" b="1" baseline="0" dirty="0">
                          <a:solidFill>
                            <a:sysClr val="windowText" lastClr="000000"/>
                          </a:solidFill>
                          <a:effectLst/>
                          <a:latin typeface="Leelawadee" panose="020B0502040204020203" pitchFamily="34" charset="-34"/>
                          <a:cs typeface="Leelawadee" panose="020B0502040204020203" pitchFamily="34" charset="-34"/>
                        </a:rPr>
                        <a:t> the steps</a:t>
                      </a:r>
                      <a:endParaRPr lang="en-GB" sz="1400" b="1"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3153687443"/>
                  </a:ext>
                </a:extLst>
              </a:tr>
              <a:tr h="241326">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8.30am</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AM Nursery</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 </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 </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 </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 </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3740549300"/>
                  </a:ext>
                </a:extLst>
              </a:tr>
              <a:tr h="482649">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8.35am</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 </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Reception</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Year 1</a:t>
                      </a:r>
                    </a:p>
                    <a:p>
                      <a:pPr algn="ctr" hangingPunct="0">
                        <a:spcAft>
                          <a:spcPts val="0"/>
                        </a:spcAft>
                      </a:pPr>
                      <a:r>
                        <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rPr>
                        <a:t>Year 2</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Year 3</a:t>
                      </a:r>
                    </a:p>
                    <a:p>
                      <a:pPr algn="ctr" hangingPunct="0">
                        <a:spcAft>
                          <a:spcPts val="0"/>
                        </a:spcAft>
                      </a:pPr>
                      <a:r>
                        <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rPr>
                        <a:t>Year 5</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Year 4</a:t>
                      </a:r>
                    </a:p>
                    <a:p>
                      <a:pPr algn="ctr" hangingPunct="0">
                        <a:spcAft>
                          <a:spcPts val="0"/>
                        </a:spcAft>
                      </a:pPr>
                      <a:r>
                        <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rPr>
                        <a:t>Year 6</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437900175"/>
                  </a:ext>
                </a:extLst>
              </a:tr>
              <a:tr h="241326">
                <a:tc>
                  <a:txBody>
                    <a:bodyPr/>
                    <a:lstStyle/>
                    <a:p>
                      <a:pPr algn="ctr" hangingPunct="0">
                        <a:spcAft>
                          <a:spcPts val="0"/>
                        </a:spcAft>
                      </a:pPr>
                      <a:r>
                        <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rPr>
                        <a:t>12.30pm</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rPr>
                        <a:t>PM Nursery</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endParaRPr lang="en-GB" sz="140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endParaRPr lang="en-GB" sz="140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269091875"/>
                  </a:ext>
                </a:extLst>
              </a:tr>
              <a:tr h="482649">
                <a:tc gridSpan="6">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Pick up- pedestrian gate opens at 3.10pm</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4247381296"/>
                  </a:ext>
                </a:extLst>
              </a:tr>
              <a:tr h="482649">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 </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b="1" dirty="0">
                          <a:solidFill>
                            <a:sysClr val="windowText" lastClr="000000"/>
                          </a:solidFill>
                          <a:effectLst/>
                          <a:latin typeface="Leelawadee" panose="020B0502040204020203" pitchFamily="34" charset="-34"/>
                          <a:cs typeface="Leelawadee" panose="020B0502040204020203" pitchFamily="34" charset="-34"/>
                        </a:rPr>
                        <a:t>Nursery Gate</a:t>
                      </a:r>
                      <a:endParaRPr lang="en-GB" sz="1400" b="1"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b="1" dirty="0">
                          <a:solidFill>
                            <a:sysClr val="windowText" lastClr="000000"/>
                          </a:solidFill>
                          <a:effectLst/>
                          <a:latin typeface="Leelawadee" panose="020B0502040204020203" pitchFamily="34" charset="-34"/>
                          <a:cs typeface="Leelawadee" panose="020B0502040204020203" pitchFamily="34" charset="-34"/>
                        </a:rPr>
                        <a:t>Reception Gate</a:t>
                      </a:r>
                      <a:endParaRPr lang="en-GB" sz="1400" b="1"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b="1" dirty="0">
                          <a:solidFill>
                            <a:sysClr val="windowText" lastClr="000000"/>
                          </a:solidFill>
                          <a:effectLst/>
                          <a:latin typeface="Leelawadee" panose="020B0502040204020203" pitchFamily="34" charset="-34"/>
                          <a:cs typeface="Leelawadee" panose="020B0502040204020203" pitchFamily="34" charset="-34"/>
                        </a:rPr>
                        <a:t>Y1/2 garden</a:t>
                      </a:r>
                      <a:endParaRPr lang="en-GB" sz="1400" b="1"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b="1">
                          <a:solidFill>
                            <a:sysClr val="windowText" lastClr="000000"/>
                          </a:solidFill>
                          <a:effectLst/>
                          <a:latin typeface="Leelawadee" panose="020B0502040204020203" pitchFamily="34" charset="-34"/>
                          <a:cs typeface="Leelawadee" panose="020B0502040204020203" pitchFamily="34" charset="-34"/>
                        </a:rPr>
                        <a:t>Y3/5 door </a:t>
                      </a:r>
                    </a:p>
                    <a:p>
                      <a:pPr algn="ctr" hangingPunct="0">
                        <a:spcAft>
                          <a:spcPts val="0"/>
                        </a:spcAft>
                      </a:pPr>
                      <a:r>
                        <a:rPr lang="en-GB" sz="1400" b="1">
                          <a:solidFill>
                            <a:sysClr val="windowText" lastClr="000000"/>
                          </a:solidFill>
                          <a:effectLst/>
                          <a:latin typeface="Leelawadee" panose="020B0502040204020203" pitchFamily="34" charset="-34"/>
                          <a:cs typeface="Leelawadee" panose="020B0502040204020203" pitchFamily="34" charset="-34"/>
                        </a:rPr>
                        <a:t>by</a:t>
                      </a:r>
                      <a:r>
                        <a:rPr lang="en-GB" sz="1400" b="1" baseline="0">
                          <a:solidFill>
                            <a:sysClr val="windowText" lastClr="000000"/>
                          </a:solidFill>
                          <a:effectLst/>
                          <a:latin typeface="Leelawadee" panose="020B0502040204020203" pitchFamily="34" charset="-34"/>
                          <a:cs typeface="Leelawadee" panose="020B0502040204020203" pitchFamily="34" charset="-34"/>
                        </a:rPr>
                        <a:t> Nursery</a:t>
                      </a:r>
                      <a:endParaRPr lang="en-GB" sz="1400" b="1"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b="1" dirty="0">
                          <a:solidFill>
                            <a:sysClr val="windowText" lastClr="000000"/>
                          </a:solidFill>
                          <a:effectLst/>
                          <a:latin typeface="Leelawadee" panose="020B0502040204020203" pitchFamily="34" charset="-34"/>
                          <a:cs typeface="Leelawadee" panose="020B0502040204020203" pitchFamily="34" charset="-34"/>
                        </a:rPr>
                        <a:t>Y4/6 door </a:t>
                      </a:r>
                    </a:p>
                    <a:p>
                      <a:pPr algn="ctr" hangingPunct="0">
                        <a:spcAft>
                          <a:spcPts val="0"/>
                        </a:spcAft>
                      </a:pPr>
                      <a:r>
                        <a:rPr lang="en-GB" sz="1400" b="1" dirty="0">
                          <a:solidFill>
                            <a:sysClr val="windowText" lastClr="000000"/>
                          </a:solidFill>
                          <a:effectLst/>
                          <a:latin typeface="Leelawadee" panose="020B0502040204020203" pitchFamily="34" charset="-34"/>
                          <a:cs typeface="Leelawadee" panose="020B0502040204020203" pitchFamily="34" charset="-34"/>
                        </a:rPr>
                        <a:t>by</a:t>
                      </a:r>
                      <a:r>
                        <a:rPr lang="en-GB" sz="1400" b="1" baseline="0" dirty="0">
                          <a:solidFill>
                            <a:sysClr val="windowText" lastClr="000000"/>
                          </a:solidFill>
                          <a:effectLst/>
                          <a:latin typeface="Leelawadee" panose="020B0502040204020203" pitchFamily="34" charset="-34"/>
                          <a:cs typeface="Leelawadee" panose="020B0502040204020203" pitchFamily="34" charset="-34"/>
                        </a:rPr>
                        <a:t> the steps</a:t>
                      </a:r>
                      <a:endParaRPr lang="en-GB" sz="1400" b="1"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2784559851"/>
                  </a:ext>
                </a:extLst>
              </a:tr>
              <a:tr h="264590">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11.30am</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AM Nursery</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 </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 </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a:solidFill>
                            <a:sysClr val="windowText" lastClr="000000"/>
                          </a:solidFill>
                          <a:effectLst/>
                          <a:latin typeface="Leelawadee" panose="020B0502040204020203" pitchFamily="34" charset="-34"/>
                          <a:cs typeface="Leelawadee" panose="020B0502040204020203" pitchFamily="34" charset="-34"/>
                        </a:rPr>
                        <a:t> </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a:solidFill>
                            <a:sysClr val="windowText" lastClr="000000"/>
                          </a:solidFill>
                          <a:effectLst/>
                          <a:latin typeface="Leelawadee" panose="020B0502040204020203" pitchFamily="34" charset="-34"/>
                          <a:cs typeface="Leelawadee" panose="020B0502040204020203" pitchFamily="34" charset="-34"/>
                        </a:rPr>
                        <a:t> </a:t>
                      </a:r>
                      <a:endParaRPr lang="en-GB" sz="140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3464667113"/>
                  </a:ext>
                </a:extLst>
              </a:tr>
              <a:tr h="243434">
                <a:tc>
                  <a:txBody>
                    <a:bodyPr/>
                    <a:lstStyle/>
                    <a:p>
                      <a:pPr algn="ctr" hangingPunct="0">
                        <a:spcAft>
                          <a:spcPts val="0"/>
                        </a:spcAft>
                      </a:pPr>
                      <a:r>
                        <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rPr>
                        <a:t>3.15pm</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rPr>
                        <a:t>Reception</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Year 1</a:t>
                      </a:r>
                    </a:p>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Year 2</a:t>
                      </a: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endParaRPr lang="en-GB">
                        <a:latin typeface="Leelawadee" panose="020B0502040204020203" pitchFamily="34" charset="-34"/>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endParaRPr lang="en-GB" dirty="0">
                        <a:latin typeface="Leelawadee" panose="020B0502040204020203" pitchFamily="34" charset="-34"/>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026860358"/>
                  </a:ext>
                </a:extLst>
              </a:tr>
              <a:tr h="0">
                <a:tc>
                  <a:txBody>
                    <a:bodyPr/>
                    <a:lstStyle/>
                    <a:p>
                      <a:pPr algn="ctr" hangingPunct="0">
                        <a:spcAft>
                          <a:spcPts val="0"/>
                        </a:spcAft>
                      </a:pPr>
                      <a:r>
                        <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rPr>
                        <a:t>3.20pm</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Year 3</a:t>
                      </a:r>
                    </a:p>
                    <a:p>
                      <a:pPr algn="ctr" hangingPunct="0">
                        <a:spcAft>
                          <a:spcPts val="0"/>
                        </a:spcAft>
                      </a:pPr>
                      <a:r>
                        <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rPr>
                        <a:t>Year 5</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cs typeface="Leelawadee" panose="020B0502040204020203" pitchFamily="34" charset="-34"/>
                        </a:rPr>
                        <a:t>Year 4</a:t>
                      </a:r>
                    </a:p>
                    <a:p>
                      <a:pPr algn="ctr" hangingPunct="0">
                        <a:spcAft>
                          <a:spcPts val="0"/>
                        </a:spcAft>
                      </a:pPr>
                      <a:r>
                        <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rPr>
                        <a:t>Year 6</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215317268"/>
                  </a:ext>
                </a:extLst>
              </a:tr>
              <a:tr h="241326">
                <a:tc>
                  <a:txBody>
                    <a:bodyPr/>
                    <a:lstStyle/>
                    <a:p>
                      <a:pPr algn="ctr" hangingPunct="0">
                        <a:spcAft>
                          <a:spcPts val="0"/>
                        </a:spcAft>
                      </a:pPr>
                      <a:r>
                        <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rPr>
                        <a:t>3.30pm</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r>
                        <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rPr>
                        <a:t>PM Nursery</a:t>
                      </a: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endParaRPr lang="en-GB" sz="140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endParaRPr lang="en-GB" sz="140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lgn="ctr" hangingPunct="0">
                        <a:spcAft>
                          <a:spcPts val="0"/>
                        </a:spcAft>
                      </a:pPr>
                      <a:endParaRPr lang="en-GB" sz="1400" dirty="0">
                        <a:solidFill>
                          <a:sysClr val="windowText" lastClr="000000"/>
                        </a:solidFill>
                        <a:effectLst/>
                        <a:latin typeface="Leelawadee" panose="020B0502040204020203" pitchFamily="34" charset="-34"/>
                        <a:ea typeface="Times New Roman" panose="02020603050405020304" pitchFamily="18" charset="0"/>
                        <a:cs typeface="Leelawadee" panose="020B0502040204020203" pitchFamily="34" charset="-34"/>
                      </a:endParaRPr>
                    </a:p>
                  </a:txBody>
                  <a:tcPr marL="68580" marR="68580" marT="0" marB="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337480631"/>
                  </a:ext>
                </a:extLst>
              </a:tr>
            </a:tbl>
          </a:graphicData>
        </a:graphic>
      </p:graphicFrame>
      <p:sp>
        <p:nvSpPr>
          <p:cNvPr id="3" name="TextBox 2"/>
          <p:cNvSpPr txBox="1"/>
          <p:nvPr/>
        </p:nvSpPr>
        <p:spPr>
          <a:xfrm>
            <a:off x="9934222" y="1613452"/>
            <a:ext cx="2125745" cy="2631490"/>
          </a:xfrm>
          <a:prstGeom prst="rect">
            <a:avLst/>
          </a:prstGeom>
          <a:noFill/>
        </p:spPr>
        <p:txBody>
          <a:bodyPr wrap="square" rtlCol="0">
            <a:spAutoFit/>
          </a:bodyPr>
          <a:lstStyle/>
          <a:p>
            <a:r>
              <a:rPr lang="en-GB" altLang="en-US" sz="1500" dirty="0">
                <a:latin typeface="Leelawadee" panose="020B0502040204020203" pitchFamily="34" charset="-34"/>
                <a:ea typeface="Times New Roman" panose="02020603050405020304" pitchFamily="18" charset="0"/>
                <a:cs typeface="Leelawadee" panose="020B0502040204020203" pitchFamily="34" charset="-34"/>
              </a:rPr>
              <a:t>Children who have not been picked up by 3.30pm will wait in the medical room. Please collect them from the office. If children are not collected by 3.40pm they are placed in ‘Kids Klub’ and charged accordingly. </a:t>
            </a:r>
            <a:endParaRPr lang="en-GB" sz="1500" dirty="0">
              <a:latin typeface="Leelawadee" panose="020B0502040204020203" pitchFamily="34" charset="-34"/>
              <a:cs typeface="Leelawadee" panose="020B0502040204020203" pitchFamily="34" charset="-34"/>
            </a:endParaRPr>
          </a:p>
        </p:txBody>
      </p:sp>
      <p:pic>
        <p:nvPicPr>
          <p:cNvPr id="8" name="Picture 7">
            <a:extLst>
              <a:ext uri="{FF2B5EF4-FFF2-40B4-BE49-F238E27FC236}">
                <a16:creationId xmlns:a16="http://schemas.microsoft.com/office/drawing/2014/main" id="{D3326C56-7AB8-4B5F-BAC5-20E38BBF3D8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85650" y="160002"/>
            <a:ext cx="1438476" cy="1238423"/>
          </a:xfrm>
          <a:prstGeom prst="rect">
            <a:avLst/>
          </a:prstGeom>
        </p:spPr>
      </p:pic>
    </p:spTree>
    <p:extLst>
      <p:ext uri="{BB962C8B-B14F-4D97-AF65-F5344CB8AC3E}">
        <p14:creationId xmlns:p14="http://schemas.microsoft.com/office/powerpoint/2010/main" val="26888435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83412" y="0"/>
            <a:ext cx="7699431" cy="707886"/>
          </a:xfrm>
          <a:prstGeom prst="rect">
            <a:avLst/>
          </a:prstGeom>
          <a:noFill/>
        </p:spPr>
        <p:txBody>
          <a:bodyPr wrap="square" rtlCol="0">
            <a:spAutoFit/>
          </a:bodyPr>
          <a:lstStyle/>
          <a:p>
            <a:r>
              <a:rPr lang="en-GB" sz="4000" b="1" u="sng" dirty="0">
                <a:latin typeface="Leelawadee" panose="020B0502040204020203" pitchFamily="34" charset="-34"/>
                <a:cs typeface="Leelawadee" panose="020B0502040204020203" pitchFamily="34" charset="-34"/>
              </a:rPr>
              <a:t>Communication</a:t>
            </a:r>
          </a:p>
        </p:txBody>
      </p:sp>
      <p:sp>
        <p:nvSpPr>
          <p:cNvPr id="8" name="Rectangle 1"/>
          <p:cNvSpPr>
            <a:spLocks noChangeArrowheads="1"/>
          </p:cNvSpPr>
          <p:nvPr/>
        </p:nvSpPr>
        <p:spPr bwMode="auto">
          <a:xfrm>
            <a:off x="206972" y="779015"/>
            <a:ext cx="11676555" cy="5940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R="0" lvl="0" algn="l" defTabSz="914400" rtl="0" eaLnBrk="0" fontAlgn="base" latinLnBrk="0" hangingPunct="0">
              <a:lnSpc>
                <a:spcPct val="100000"/>
              </a:lnSpc>
              <a:spcBef>
                <a:spcPct val="0"/>
              </a:spcBef>
              <a:spcAft>
                <a:spcPct val="0"/>
              </a:spcAft>
              <a:buClrTx/>
              <a:buSzTx/>
              <a:tabLst/>
            </a:pPr>
            <a:r>
              <a:rPr lang="en-GB" altLang="en-US" sz="1900" dirty="0">
                <a:latin typeface="Leelawadee" panose="020B0502040204020203" pitchFamily="34" charset="-34"/>
                <a:cs typeface="Leelawadee" panose="020B0502040204020203" pitchFamily="34" charset="-34"/>
              </a:rPr>
              <a:t>For queries about dates, the calendar, clubs or pick up, please communicate with the office directly </a:t>
            </a:r>
          </a:p>
          <a:p>
            <a:pPr marR="0" lvl="0" algn="l" defTabSz="914400" rtl="0" eaLnBrk="0" fontAlgn="base" latinLnBrk="0" hangingPunct="0">
              <a:lnSpc>
                <a:spcPct val="100000"/>
              </a:lnSpc>
              <a:spcBef>
                <a:spcPct val="0"/>
              </a:spcBef>
              <a:spcAft>
                <a:spcPct val="0"/>
              </a:spcAft>
              <a:buClrTx/>
              <a:buSzTx/>
              <a:tabLst/>
            </a:pPr>
            <a:r>
              <a:rPr lang="en-GB" altLang="en-US" sz="1900" dirty="0">
                <a:latin typeface="Leelawadee" panose="020B0502040204020203" pitchFamily="34" charset="-34"/>
                <a:cs typeface="Leelawadee" panose="020B0502040204020203" pitchFamily="34" charset="-34"/>
              </a:rPr>
              <a:t>by calling or emailing. </a:t>
            </a:r>
          </a:p>
          <a:p>
            <a:pPr marR="0" lvl="0" algn="l" defTabSz="914400" rtl="0" eaLnBrk="0" fontAlgn="base" latinLnBrk="0" hangingPunct="0">
              <a:lnSpc>
                <a:spcPct val="100000"/>
              </a:lnSpc>
              <a:spcBef>
                <a:spcPct val="0"/>
              </a:spcBef>
              <a:spcAft>
                <a:spcPct val="0"/>
              </a:spcAft>
              <a:buClrTx/>
              <a:buSzTx/>
              <a:tabLst/>
            </a:pPr>
            <a:endParaRPr lang="en-GB" altLang="en-US" sz="1400" dirty="0">
              <a:latin typeface="Leelawadee" panose="020B0502040204020203" pitchFamily="34" charset="-34"/>
              <a:cs typeface="Leelawadee" panose="020B0502040204020203" pitchFamily="34" charset="-34"/>
            </a:endParaRPr>
          </a:p>
          <a:p>
            <a:pPr marR="0" lvl="0" algn="l" defTabSz="914400" rtl="0" eaLnBrk="0" fontAlgn="base" latinLnBrk="0" hangingPunct="0">
              <a:lnSpc>
                <a:spcPct val="100000"/>
              </a:lnSpc>
              <a:spcBef>
                <a:spcPct val="0"/>
              </a:spcBef>
              <a:spcAft>
                <a:spcPct val="0"/>
              </a:spcAft>
              <a:buClrTx/>
              <a:buSzTx/>
              <a:tabLst/>
            </a:pPr>
            <a:r>
              <a:rPr lang="en-GB" altLang="en-US" sz="1900" dirty="0">
                <a:latin typeface="Leelawadee" panose="020B0502040204020203" pitchFamily="34" charset="-34"/>
                <a:cs typeface="Leelawadee" panose="020B0502040204020203" pitchFamily="34" charset="-34"/>
              </a:rPr>
              <a:t>For questions, queries or concerns around your child’s learning or wellbeing, your child’s class teacher should be contacted. If you feel that something is not resolved, please contact your child’s phase leader who will also be able to support. </a:t>
            </a:r>
          </a:p>
          <a:p>
            <a:pPr marR="0" lvl="0" algn="l" defTabSz="914400" rtl="0" eaLnBrk="0" fontAlgn="base" latinLnBrk="0" hangingPunct="0">
              <a:lnSpc>
                <a:spcPct val="100000"/>
              </a:lnSpc>
              <a:spcBef>
                <a:spcPct val="0"/>
              </a:spcBef>
              <a:spcAft>
                <a:spcPct val="0"/>
              </a:spcAft>
              <a:buClrTx/>
              <a:buSzTx/>
              <a:tabLst/>
            </a:pPr>
            <a:endParaRPr lang="en-GB" altLang="en-US" sz="1900" b="1" u="sng" dirty="0">
              <a:latin typeface="Leelawadee" panose="020B0502040204020203" pitchFamily="34" charset="-34"/>
              <a:cs typeface="Leelawadee" panose="020B0502040204020203" pitchFamily="34" charset="-34"/>
            </a:endParaRPr>
          </a:p>
          <a:p>
            <a:pPr marR="0" lvl="0" algn="l" defTabSz="914400" rtl="0" eaLnBrk="0" fontAlgn="base" latinLnBrk="0" hangingPunct="0">
              <a:lnSpc>
                <a:spcPct val="100000"/>
              </a:lnSpc>
              <a:spcBef>
                <a:spcPct val="0"/>
              </a:spcBef>
              <a:spcAft>
                <a:spcPct val="0"/>
              </a:spcAft>
              <a:buClrTx/>
              <a:buSzTx/>
              <a:tabLst/>
            </a:pPr>
            <a:r>
              <a:rPr lang="en-GB" altLang="en-US" sz="1900" b="1" u="sng" dirty="0">
                <a:latin typeface="Leelawadee" panose="020B0502040204020203" pitchFamily="34" charset="-34"/>
                <a:cs typeface="Leelawadee" panose="020B0502040204020203" pitchFamily="34" charset="-34"/>
              </a:rPr>
              <a:t>Who to contact</a:t>
            </a:r>
            <a:r>
              <a:rPr lang="en-GB" altLang="en-US" sz="1900" b="1" dirty="0">
                <a:latin typeface="Leelawadee" panose="020B0502040204020203" pitchFamily="34" charset="-34"/>
                <a:cs typeface="Leelawadee" panose="020B0502040204020203" pitchFamily="34" charset="-34"/>
              </a:rPr>
              <a:t>? (In order)</a:t>
            </a:r>
          </a:p>
          <a:p>
            <a:pPr marL="342900" indent="-342900" eaLnBrk="0" fontAlgn="base" hangingPunct="0">
              <a:spcBef>
                <a:spcPct val="0"/>
              </a:spcBef>
              <a:spcAft>
                <a:spcPct val="0"/>
              </a:spcAft>
              <a:buFontTx/>
              <a:buAutoNum type="arabicParenR"/>
            </a:pPr>
            <a:r>
              <a:rPr lang="en-GB" altLang="en-US" sz="1900" dirty="0">
                <a:latin typeface="Leelawadee" panose="020B0502040204020203" pitchFamily="34" charset="-34"/>
                <a:cs typeface="Leelawadee" panose="020B0502040204020203" pitchFamily="34" charset="-34"/>
              </a:rPr>
              <a:t>Class teacher (Mrs Brown)</a:t>
            </a:r>
          </a:p>
          <a:p>
            <a:pPr marL="342900" lvl="0" indent="-342900" eaLnBrk="0" fontAlgn="base" hangingPunct="0">
              <a:spcBef>
                <a:spcPct val="0"/>
              </a:spcBef>
              <a:spcAft>
                <a:spcPct val="0"/>
              </a:spcAft>
              <a:buAutoNum type="arabicParenR"/>
            </a:pPr>
            <a:r>
              <a:rPr lang="en-GB" altLang="en-US" sz="1900" dirty="0">
                <a:latin typeface="Leelawadee" panose="020B0502040204020203" pitchFamily="34" charset="-34"/>
                <a:cs typeface="Leelawadee" panose="020B0502040204020203" pitchFamily="34" charset="-34"/>
              </a:rPr>
              <a:t>Phase Leader (Mrs Bastian)</a:t>
            </a:r>
          </a:p>
          <a:p>
            <a:pPr marL="342900" marR="0" lvl="0" indent="-342900" algn="l" defTabSz="914400" rtl="0" eaLnBrk="0" fontAlgn="base" latinLnBrk="0" hangingPunct="0">
              <a:lnSpc>
                <a:spcPct val="100000"/>
              </a:lnSpc>
              <a:spcBef>
                <a:spcPct val="0"/>
              </a:spcBef>
              <a:spcAft>
                <a:spcPct val="0"/>
              </a:spcAft>
              <a:buClrTx/>
              <a:buSzTx/>
              <a:buAutoNum type="arabicParenR"/>
              <a:tabLst/>
            </a:pPr>
            <a:r>
              <a:rPr lang="en-GB" altLang="en-US" sz="1900" dirty="0">
                <a:latin typeface="Leelawadee" panose="020B0502040204020203" pitchFamily="34" charset="-34"/>
                <a:cs typeface="Leelawadee" panose="020B0502040204020203" pitchFamily="34" charset="-34"/>
              </a:rPr>
              <a:t>SENDCo (Mrs James)</a:t>
            </a:r>
          </a:p>
          <a:p>
            <a:pPr marL="342900" marR="0" lvl="0" indent="-342900" algn="l" defTabSz="914400" rtl="0" eaLnBrk="0" fontAlgn="base" latinLnBrk="0" hangingPunct="0">
              <a:lnSpc>
                <a:spcPct val="100000"/>
              </a:lnSpc>
              <a:spcBef>
                <a:spcPct val="0"/>
              </a:spcBef>
              <a:spcAft>
                <a:spcPct val="0"/>
              </a:spcAft>
              <a:buClrTx/>
              <a:buSzTx/>
              <a:buAutoNum type="arabicParenR"/>
              <a:tabLst/>
            </a:pPr>
            <a:r>
              <a:rPr lang="en-GB" altLang="en-US" sz="1900" dirty="0">
                <a:latin typeface="Leelawadee" panose="020B0502040204020203" pitchFamily="34" charset="-34"/>
                <a:cs typeface="Leelawadee" panose="020B0502040204020203" pitchFamily="34" charset="-34"/>
              </a:rPr>
              <a:t>Assistant Headteacher (Mr Connell, Mrs Bastian)</a:t>
            </a:r>
          </a:p>
          <a:p>
            <a:pPr marL="342900" marR="0" lvl="0" indent="-342900" algn="l" defTabSz="914400" rtl="0" eaLnBrk="0" fontAlgn="base" latinLnBrk="0" hangingPunct="0">
              <a:lnSpc>
                <a:spcPct val="100000"/>
              </a:lnSpc>
              <a:spcBef>
                <a:spcPct val="0"/>
              </a:spcBef>
              <a:spcAft>
                <a:spcPct val="0"/>
              </a:spcAft>
              <a:buClrTx/>
              <a:buSzTx/>
              <a:buAutoNum type="arabicParenR"/>
              <a:tabLst/>
            </a:pPr>
            <a:r>
              <a:rPr lang="en-GB" altLang="en-US" sz="1900" dirty="0">
                <a:latin typeface="Leelawadee" panose="020B0502040204020203" pitchFamily="34" charset="-34"/>
                <a:cs typeface="Leelawadee" panose="020B0502040204020203" pitchFamily="34" charset="-34"/>
              </a:rPr>
              <a:t>Deputy Headteacher (Mrs Heffron)</a:t>
            </a:r>
          </a:p>
          <a:p>
            <a:pPr marL="342900" marR="0" lvl="0" indent="-342900" algn="l" defTabSz="914400" rtl="0" eaLnBrk="0" fontAlgn="base" latinLnBrk="0" hangingPunct="0">
              <a:lnSpc>
                <a:spcPct val="100000"/>
              </a:lnSpc>
              <a:spcBef>
                <a:spcPct val="0"/>
              </a:spcBef>
              <a:spcAft>
                <a:spcPct val="0"/>
              </a:spcAft>
              <a:buClrTx/>
              <a:buSzTx/>
              <a:buAutoNum type="arabicParenR"/>
              <a:tabLst/>
            </a:pPr>
            <a:r>
              <a:rPr lang="en-GB" altLang="en-US" sz="1900" dirty="0">
                <a:latin typeface="Leelawadee" panose="020B0502040204020203" pitchFamily="34" charset="-34"/>
                <a:cs typeface="Leelawadee" panose="020B0502040204020203" pitchFamily="34" charset="-34"/>
              </a:rPr>
              <a:t>Headteacher (Mrs </a:t>
            </a:r>
            <a:r>
              <a:rPr lang="en-GB" altLang="en-US" sz="1900" dirty="0" err="1">
                <a:latin typeface="Leelawadee" panose="020B0502040204020203" pitchFamily="34" charset="-34"/>
                <a:cs typeface="Leelawadee" panose="020B0502040204020203" pitchFamily="34" charset="-34"/>
              </a:rPr>
              <a:t>Norville</a:t>
            </a:r>
            <a:r>
              <a:rPr lang="en-GB" altLang="en-US" sz="1900" dirty="0">
                <a:latin typeface="Leelawadee" panose="020B0502040204020203" pitchFamily="34" charset="-34"/>
                <a:cs typeface="Leelawadee" panose="020B0502040204020203" pitchFamily="34" charset="-34"/>
              </a:rPr>
              <a:t>)</a:t>
            </a:r>
          </a:p>
          <a:p>
            <a:pPr marR="0" lvl="0" algn="l" defTabSz="914400" rtl="0" eaLnBrk="0" fontAlgn="base" latinLnBrk="0" hangingPunct="0">
              <a:lnSpc>
                <a:spcPct val="100000"/>
              </a:lnSpc>
              <a:spcBef>
                <a:spcPct val="0"/>
              </a:spcBef>
              <a:spcAft>
                <a:spcPct val="0"/>
              </a:spcAft>
              <a:buClrTx/>
              <a:buSzTx/>
              <a:tabLst/>
            </a:pPr>
            <a:endParaRPr lang="en-GB" altLang="en-US" sz="1900" dirty="0">
              <a:latin typeface="Leelawadee" panose="020B0502040204020203" pitchFamily="34" charset="-34"/>
              <a:cs typeface="Leelawadee" panose="020B0502040204020203" pitchFamily="34" charset="-34"/>
            </a:endParaRPr>
          </a:p>
          <a:p>
            <a:pPr marR="0" lvl="0" algn="l" defTabSz="914400" rtl="0" eaLnBrk="0" fontAlgn="base" latinLnBrk="0" hangingPunct="0">
              <a:lnSpc>
                <a:spcPct val="100000"/>
              </a:lnSpc>
              <a:spcBef>
                <a:spcPct val="0"/>
              </a:spcBef>
              <a:spcAft>
                <a:spcPct val="0"/>
              </a:spcAft>
              <a:buClrTx/>
              <a:buSzTx/>
              <a:tabLst/>
            </a:pPr>
            <a:r>
              <a:rPr lang="en-GB" altLang="en-US" sz="1900" b="1" u="sng" dirty="0">
                <a:latin typeface="Leelawadee" panose="020B0502040204020203" pitchFamily="34" charset="-34"/>
                <a:cs typeface="Leelawadee" panose="020B0502040204020203" pitchFamily="34" charset="-34"/>
              </a:rPr>
              <a:t>Email</a:t>
            </a:r>
          </a:p>
          <a:p>
            <a:pPr marR="0" lvl="0" algn="l" defTabSz="914400" rtl="0" eaLnBrk="0" fontAlgn="base" latinLnBrk="0" hangingPunct="0">
              <a:lnSpc>
                <a:spcPct val="100000"/>
              </a:lnSpc>
              <a:spcBef>
                <a:spcPct val="0"/>
              </a:spcBef>
              <a:spcAft>
                <a:spcPct val="0"/>
              </a:spcAft>
              <a:buClrTx/>
              <a:buSzTx/>
              <a:tabLst/>
            </a:pPr>
            <a:r>
              <a:rPr lang="en-GB" altLang="en-US" sz="1900" dirty="0">
                <a:latin typeface="Leelawadee" panose="020B0502040204020203" pitchFamily="34" charset="-34"/>
                <a:cs typeface="Leelawadee" panose="020B0502040204020203" pitchFamily="34" charset="-34"/>
              </a:rPr>
              <a:t>Staff email addresses can be found on our school website. Staff should respond within 24 hours.  If it is urgent, please call or email the school office: </a:t>
            </a:r>
            <a:r>
              <a:rPr lang="en-GB" altLang="en-US" sz="1900" dirty="0">
                <a:latin typeface="Leelawadee" panose="020B0502040204020203" pitchFamily="34" charset="-34"/>
                <a:cs typeface="Leelawadee" panose="020B0502040204020203" pitchFamily="34" charset="-34"/>
                <a:hlinkClick r:id="rId2"/>
              </a:rPr>
              <a:t>school@sacredheart.merton.sch.uk</a:t>
            </a:r>
            <a:endParaRPr lang="en-GB" altLang="en-US" sz="1900" dirty="0">
              <a:latin typeface="Leelawadee" panose="020B0502040204020203" pitchFamily="34" charset="-34"/>
              <a:cs typeface="Leelawadee" panose="020B0502040204020203" pitchFamily="34" charset="-34"/>
            </a:endParaRPr>
          </a:p>
          <a:p>
            <a:pPr marR="0" lvl="0" algn="l" defTabSz="914400" rtl="0" eaLnBrk="0" fontAlgn="base" latinLnBrk="0" hangingPunct="0">
              <a:lnSpc>
                <a:spcPct val="100000"/>
              </a:lnSpc>
              <a:spcBef>
                <a:spcPct val="0"/>
              </a:spcBef>
              <a:spcAft>
                <a:spcPct val="0"/>
              </a:spcAft>
              <a:buClrTx/>
              <a:buSzTx/>
              <a:tabLst/>
            </a:pPr>
            <a:endParaRPr lang="en-GB" altLang="en-US" sz="1900" dirty="0">
              <a:latin typeface="Leelawadee" panose="020B0502040204020203" pitchFamily="34" charset="-34"/>
              <a:cs typeface="Leelawadee" panose="020B0502040204020203" pitchFamily="34" charset="-34"/>
            </a:endParaRPr>
          </a:p>
          <a:p>
            <a:pPr marR="0" lvl="0" algn="l" defTabSz="914400" rtl="0" eaLnBrk="0" fontAlgn="base" latinLnBrk="0" hangingPunct="0">
              <a:lnSpc>
                <a:spcPct val="100000"/>
              </a:lnSpc>
              <a:spcBef>
                <a:spcPct val="0"/>
              </a:spcBef>
              <a:spcAft>
                <a:spcPct val="0"/>
              </a:spcAft>
              <a:buClrTx/>
              <a:buSzTx/>
              <a:tabLst/>
            </a:pPr>
            <a:r>
              <a:rPr lang="en-GB" altLang="en-US" sz="1900" dirty="0">
                <a:latin typeface="Leelawadee" panose="020B0502040204020203" pitchFamily="34" charset="-34"/>
                <a:cs typeface="Leelawadee" panose="020B0502040204020203" pitchFamily="34" charset="-34"/>
              </a:rPr>
              <a:t>Please note that staff are </a:t>
            </a:r>
            <a:r>
              <a:rPr lang="en-GB" altLang="en-US" sz="1900" b="1" dirty="0">
                <a:latin typeface="Leelawadee" panose="020B0502040204020203" pitchFamily="34" charset="-34"/>
                <a:cs typeface="Leelawadee" panose="020B0502040204020203" pitchFamily="34" charset="-34"/>
              </a:rPr>
              <a:t>not</a:t>
            </a:r>
            <a:r>
              <a:rPr lang="en-GB" altLang="en-US" sz="1900" dirty="0">
                <a:latin typeface="Leelawadee" panose="020B0502040204020203" pitchFamily="34" charset="-34"/>
                <a:cs typeface="Leelawadee" panose="020B0502040204020203" pitchFamily="34" charset="-34"/>
              </a:rPr>
              <a:t> required to respond to emails out of school hours or in the holidays.</a:t>
            </a:r>
          </a:p>
        </p:txBody>
      </p:sp>
      <p:pic>
        <p:nvPicPr>
          <p:cNvPr id="2" name="Picture 1">
            <a:extLst>
              <a:ext uri="{FF2B5EF4-FFF2-40B4-BE49-F238E27FC236}">
                <a16:creationId xmlns:a16="http://schemas.microsoft.com/office/drawing/2014/main" id="{60E5E1B4-687F-4DB3-8D1E-D4A99C123DE3}"/>
              </a:ext>
            </a:extLst>
          </p:cNvPr>
          <p:cNvPicPr>
            <a:picLocks noChangeAspect="1"/>
          </p:cNvPicPr>
          <p:nvPr/>
        </p:nvPicPr>
        <p:blipFill>
          <a:blip r:embed="rId3"/>
          <a:stretch>
            <a:fillRect/>
          </a:stretch>
        </p:blipFill>
        <p:spPr>
          <a:xfrm>
            <a:off x="10878824" y="0"/>
            <a:ext cx="1313176" cy="1129553"/>
          </a:xfrm>
          <a:prstGeom prst="rect">
            <a:avLst/>
          </a:prstGeom>
        </p:spPr>
      </p:pic>
    </p:spTree>
    <p:extLst>
      <p:ext uri="{BB962C8B-B14F-4D97-AF65-F5344CB8AC3E}">
        <p14:creationId xmlns:p14="http://schemas.microsoft.com/office/powerpoint/2010/main" val="35504494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83412" y="107983"/>
            <a:ext cx="7699431" cy="707886"/>
          </a:xfrm>
          <a:prstGeom prst="rect">
            <a:avLst/>
          </a:prstGeom>
          <a:noFill/>
        </p:spPr>
        <p:txBody>
          <a:bodyPr wrap="square" rtlCol="0">
            <a:spAutoFit/>
          </a:bodyPr>
          <a:lstStyle/>
          <a:p>
            <a:r>
              <a:rPr lang="en-GB" sz="4000" b="1" dirty="0">
                <a:latin typeface="Leelawadee" panose="020B0502040204020203" pitchFamily="34" charset="-34"/>
                <a:cs typeface="Leelawadee" panose="020B0502040204020203" pitchFamily="34" charset="-34"/>
              </a:rPr>
              <a:t>Communication and Calendar</a:t>
            </a:r>
          </a:p>
        </p:txBody>
      </p:sp>
      <p:sp>
        <p:nvSpPr>
          <p:cNvPr id="8" name="Rectangle 1"/>
          <p:cNvSpPr>
            <a:spLocks noChangeArrowheads="1"/>
          </p:cNvSpPr>
          <p:nvPr/>
        </p:nvSpPr>
        <p:spPr bwMode="auto">
          <a:xfrm>
            <a:off x="218159" y="1219143"/>
            <a:ext cx="8341947" cy="50167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altLang="en-US" sz="2000" b="1" u="sng" dirty="0">
                <a:latin typeface="Leelawadee" panose="020B0502040204020203" pitchFamily="34" charset="-34"/>
                <a:cs typeface="Leelawadee" panose="020B0502040204020203" pitchFamily="34" charset="-34"/>
              </a:rPr>
              <a:t>Website</a:t>
            </a:r>
          </a:p>
          <a:p>
            <a:pPr eaLnBrk="0" fontAlgn="base" hangingPunct="0">
              <a:spcBef>
                <a:spcPct val="0"/>
              </a:spcBef>
              <a:spcAft>
                <a:spcPct val="0"/>
              </a:spcAft>
            </a:pPr>
            <a:r>
              <a:rPr lang="en-GB" altLang="en-US" sz="2000" dirty="0">
                <a:latin typeface="Leelawadee" panose="020B0502040204020203" pitchFamily="34" charset="-34"/>
                <a:cs typeface="Leelawadee" panose="020B0502040204020203" pitchFamily="34" charset="-34"/>
              </a:rPr>
              <a:t>Our website has both the term dates and a calendar indicating school events such as assemblies, Masses or PSA events. Dates are subject to change so please check the calendar regularly. If anything is missing, please email Mrs Bastian (tbastian@sacredheart.merton.sch.uk).</a:t>
            </a:r>
            <a:endParaRPr lang="en-GB" altLang="en-US" sz="2000" dirty="0">
              <a:highlight>
                <a:srgbClr val="00FFFF"/>
              </a:highlight>
              <a:latin typeface="Leelawadee" panose="020B0502040204020203" pitchFamily="34" charset="-34"/>
              <a:cs typeface="Leelawadee" panose="020B0502040204020203" pitchFamily="34" charset="-34"/>
            </a:endParaRPr>
          </a:p>
          <a:p>
            <a:pPr eaLnBrk="0" fontAlgn="base" hangingPunct="0">
              <a:spcBef>
                <a:spcPct val="0"/>
              </a:spcBef>
              <a:spcAft>
                <a:spcPct val="0"/>
              </a:spcAft>
            </a:pPr>
            <a:endParaRPr lang="en-GB" altLang="en-US" sz="2000" dirty="0">
              <a:latin typeface="Leelawadee" panose="020B0502040204020203" pitchFamily="34" charset="-34"/>
              <a:cs typeface="Leelawadee" panose="020B0502040204020203" pitchFamily="34" charset="-34"/>
            </a:endParaRPr>
          </a:p>
          <a:p>
            <a:pPr eaLnBrk="0" fontAlgn="base" hangingPunct="0">
              <a:spcBef>
                <a:spcPct val="0"/>
              </a:spcBef>
              <a:spcAft>
                <a:spcPct val="0"/>
              </a:spcAft>
            </a:pPr>
            <a:r>
              <a:rPr lang="en-GB" altLang="en-US" sz="2000" b="1" u="sng" dirty="0">
                <a:latin typeface="Leelawadee" panose="020B0502040204020203" pitchFamily="34" charset="-34"/>
                <a:cs typeface="Leelawadee" panose="020B0502040204020203" pitchFamily="34" charset="-34"/>
              </a:rPr>
              <a:t>Newsletter</a:t>
            </a:r>
          </a:p>
          <a:p>
            <a:pPr eaLnBrk="0" fontAlgn="base" hangingPunct="0">
              <a:spcBef>
                <a:spcPct val="0"/>
              </a:spcBef>
              <a:spcAft>
                <a:spcPct val="0"/>
              </a:spcAft>
            </a:pPr>
            <a:r>
              <a:rPr lang="en-GB" altLang="en-US" sz="2000" dirty="0">
                <a:latin typeface="Leelawadee" panose="020B0502040204020203" pitchFamily="34" charset="-34"/>
                <a:cs typeface="Leelawadee" panose="020B0502040204020203" pitchFamily="34" charset="-34"/>
              </a:rPr>
              <a:t>Our newsletter is emailed weekly and uploaded to the website. The website shares news, photos and updates about life at Sacred Heart. These also share upcoming dates or events.</a:t>
            </a:r>
          </a:p>
          <a:p>
            <a:pPr eaLnBrk="0" fontAlgn="base" hangingPunct="0">
              <a:spcBef>
                <a:spcPct val="0"/>
              </a:spcBef>
              <a:spcAft>
                <a:spcPct val="0"/>
              </a:spcAft>
            </a:pPr>
            <a:endParaRPr lang="en-GB" altLang="en-US" sz="2000" dirty="0">
              <a:latin typeface="Leelawadee" panose="020B0502040204020203" pitchFamily="34" charset="-34"/>
              <a:cs typeface="Leelawadee" panose="020B0502040204020203" pitchFamily="34" charset="-34"/>
            </a:endParaRPr>
          </a:p>
          <a:p>
            <a:pPr eaLnBrk="0" fontAlgn="base" hangingPunct="0">
              <a:spcBef>
                <a:spcPct val="0"/>
              </a:spcBef>
              <a:spcAft>
                <a:spcPct val="0"/>
              </a:spcAft>
            </a:pPr>
            <a:endParaRPr lang="en-GB" altLang="en-US" sz="2000" dirty="0">
              <a:latin typeface="Leelawadee" panose="020B0502040204020203" pitchFamily="34" charset="-34"/>
              <a:cs typeface="Leelawadee" panose="020B0502040204020203" pitchFamily="34" charset="-34"/>
            </a:endParaRPr>
          </a:p>
          <a:p>
            <a:pPr lvl="0" eaLnBrk="0" fontAlgn="base" hangingPunct="0">
              <a:spcBef>
                <a:spcPct val="0"/>
              </a:spcBef>
              <a:spcAft>
                <a:spcPct val="0"/>
              </a:spcAft>
            </a:pPr>
            <a:r>
              <a:rPr lang="en-GB" altLang="en-US" sz="2000" b="1" u="sng" dirty="0">
                <a:latin typeface="Leelawadee" panose="020B0502040204020203" pitchFamily="34" charset="-34"/>
                <a:cs typeface="Leelawadee" panose="020B0502040204020203" pitchFamily="34" charset="-34"/>
              </a:rPr>
              <a:t>Social Media (Instagram, Facebook and ‘X’ Twitter)</a:t>
            </a:r>
          </a:p>
          <a:p>
            <a:pPr lvl="0" eaLnBrk="0" fontAlgn="base" hangingPunct="0">
              <a:spcBef>
                <a:spcPct val="0"/>
              </a:spcBef>
              <a:spcAft>
                <a:spcPct val="0"/>
              </a:spcAft>
            </a:pPr>
            <a:r>
              <a:rPr lang="en-GB" altLang="en-US" sz="2000" dirty="0">
                <a:latin typeface="Leelawadee" panose="020B0502040204020203" pitchFamily="34" charset="-34"/>
                <a:cs typeface="Leelawadee" panose="020B0502040204020203" pitchFamily="34" charset="-34"/>
              </a:rPr>
              <a:t>We regularly share news, photos and updates on our Facebook and Twitter page also. </a:t>
            </a:r>
          </a:p>
          <a:p>
            <a:pPr lvl="0" eaLnBrk="0" fontAlgn="base" hangingPunct="0">
              <a:spcBef>
                <a:spcPct val="0"/>
              </a:spcBef>
              <a:spcAft>
                <a:spcPct val="0"/>
              </a:spcAft>
            </a:pPr>
            <a:endParaRPr lang="en-GB" altLang="en-US" sz="2000" dirty="0">
              <a:latin typeface="Leelawadee" panose="020B0502040204020203" pitchFamily="34" charset="-34"/>
              <a:cs typeface="Leelawadee" panose="020B0502040204020203" pitchFamily="34" charset="-34"/>
            </a:endParaRPr>
          </a:p>
        </p:txBody>
      </p:sp>
      <p:sp>
        <p:nvSpPr>
          <p:cNvPr id="2" name="Rectangle 1"/>
          <p:cNvSpPr/>
          <p:nvPr/>
        </p:nvSpPr>
        <p:spPr>
          <a:xfrm>
            <a:off x="9110950" y="1788530"/>
            <a:ext cx="2949018" cy="2246769"/>
          </a:xfrm>
          <a:prstGeom prst="rect">
            <a:avLst/>
          </a:prstGeom>
        </p:spPr>
        <p:txBody>
          <a:bodyPr wrap="square">
            <a:spAutoFit/>
          </a:bodyPr>
          <a:lstStyle/>
          <a:p>
            <a:pPr marR="0" lvl="0" indent="0" eaLnBrk="0" fontAlgn="base" hangingPunct="0">
              <a:lnSpc>
                <a:spcPct val="100000"/>
              </a:lnSpc>
              <a:spcBef>
                <a:spcPct val="0"/>
              </a:spcBef>
              <a:spcAft>
                <a:spcPct val="0"/>
              </a:spcAft>
              <a:buClrTx/>
              <a:buSzTx/>
              <a:buFontTx/>
              <a:buNone/>
              <a:tabLst/>
            </a:pPr>
            <a:r>
              <a:rPr lang="en-GB" altLang="en-US" sz="2000" b="1" u="sng" dirty="0">
                <a:solidFill>
                  <a:srgbClr val="FF0000"/>
                </a:solidFill>
                <a:latin typeface="Leelawadee" panose="020B0502040204020203" pitchFamily="34" charset="-34"/>
                <a:cs typeface="Leelawadee" panose="020B0502040204020203" pitchFamily="34" charset="-34"/>
              </a:rPr>
              <a:t>Contact information</a:t>
            </a:r>
          </a:p>
          <a:p>
            <a:pPr lvl="0" eaLnBrk="0" fontAlgn="base" hangingPunct="0">
              <a:spcBef>
                <a:spcPct val="0"/>
              </a:spcBef>
              <a:spcAft>
                <a:spcPct val="0"/>
              </a:spcAft>
            </a:pPr>
            <a:r>
              <a:rPr lang="en-GB" altLang="en-US" sz="2000" dirty="0">
                <a:solidFill>
                  <a:srgbClr val="FF0000"/>
                </a:solidFill>
                <a:latin typeface="Leelawadee" panose="020B0502040204020203" pitchFamily="34" charset="-34"/>
                <a:cs typeface="Leelawadee" panose="020B0502040204020203" pitchFamily="34" charset="-34"/>
              </a:rPr>
              <a:t>Please ensure that all your contact information is correct – please see the office if you need to make any changes</a:t>
            </a:r>
            <a:r>
              <a:rPr lang="en-GB" altLang="en-US" sz="2000" dirty="0">
                <a:latin typeface="Leelawadee" panose="020B0502040204020203" pitchFamily="34" charset="-34"/>
                <a:cs typeface="Leelawadee" panose="020B0502040204020203" pitchFamily="34" charset="-34"/>
              </a:rPr>
              <a:t>. </a:t>
            </a:r>
          </a:p>
        </p:txBody>
      </p:sp>
      <p:sp>
        <p:nvSpPr>
          <p:cNvPr id="10" name="Rectangle 9"/>
          <p:cNvSpPr/>
          <p:nvPr/>
        </p:nvSpPr>
        <p:spPr>
          <a:xfrm>
            <a:off x="9110950" y="4573962"/>
            <a:ext cx="2860882" cy="1631216"/>
          </a:xfrm>
          <a:prstGeom prst="rect">
            <a:avLst/>
          </a:prstGeom>
        </p:spPr>
        <p:txBody>
          <a:bodyPr wrap="square">
            <a:spAutoFit/>
          </a:bodyPr>
          <a:lstStyle/>
          <a:p>
            <a:pPr marR="0" lvl="0" indent="0" eaLnBrk="0" fontAlgn="base" hangingPunct="0">
              <a:lnSpc>
                <a:spcPct val="100000"/>
              </a:lnSpc>
              <a:spcBef>
                <a:spcPct val="0"/>
              </a:spcBef>
              <a:spcAft>
                <a:spcPct val="0"/>
              </a:spcAft>
              <a:buClrTx/>
              <a:buSzTx/>
              <a:buFontTx/>
              <a:buNone/>
              <a:tabLst/>
            </a:pPr>
            <a:r>
              <a:rPr lang="en-GB" altLang="en-US" sz="2000" b="1" u="sng" dirty="0">
                <a:solidFill>
                  <a:srgbClr val="FF0000"/>
                </a:solidFill>
                <a:latin typeface="Leelawadee" panose="020B0502040204020203" pitchFamily="34" charset="-34"/>
                <a:cs typeface="Leelawadee" panose="020B0502040204020203" pitchFamily="34" charset="-34"/>
              </a:rPr>
              <a:t>Photo Permission</a:t>
            </a:r>
          </a:p>
          <a:p>
            <a:pPr marR="0" lvl="0" indent="0" eaLnBrk="0" fontAlgn="base" hangingPunct="0">
              <a:lnSpc>
                <a:spcPct val="100000"/>
              </a:lnSpc>
              <a:spcBef>
                <a:spcPct val="0"/>
              </a:spcBef>
              <a:spcAft>
                <a:spcPct val="0"/>
              </a:spcAft>
              <a:buClrTx/>
              <a:buSzTx/>
              <a:buFontTx/>
              <a:buNone/>
              <a:tabLst/>
            </a:pPr>
            <a:r>
              <a:rPr lang="en-GB" altLang="en-US" sz="2000" dirty="0">
                <a:solidFill>
                  <a:srgbClr val="FF0000"/>
                </a:solidFill>
                <a:latin typeface="Leelawadee" panose="020B0502040204020203" pitchFamily="34" charset="-34"/>
                <a:cs typeface="Leelawadee" panose="020B0502040204020203" pitchFamily="34" charset="-34"/>
              </a:rPr>
              <a:t>Please ensure that you have given photo permission to the office!  </a:t>
            </a:r>
            <a:endParaRPr lang="en-GB" altLang="en-US" sz="2000" dirty="0">
              <a:latin typeface="Leelawadee" panose="020B0502040204020203" pitchFamily="34" charset="-34"/>
              <a:cs typeface="Leelawadee" panose="020B0502040204020203" pitchFamily="34" charset="-34"/>
            </a:endParaRPr>
          </a:p>
        </p:txBody>
      </p:sp>
      <p:pic>
        <p:nvPicPr>
          <p:cNvPr id="3" name="Picture 2">
            <a:extLst>
              <a:ext uri="{FF2B5EF4-FFF2-40B4-BE49-F238E27FC236}">
                <a16:creationId xmlns:a16="http://schemas.microsoft.com/office/drawing/2014/main" id="{F4138326-1425-4DDD-8658-11CD4FA6A635}"/>
              </a:ext>
            </a:extLst>
          </p:cNvPr>
          <p:cNvPicPr>
            <a:picLocks noChangeAspect="1"/>
          </p:cNvPicPr>
          <p:nvPr/>
        </p:nvPicPr>
        <p:blipFill>
          <a:blip r:embed="rId2"/>
          <a:stretch>
            <a:fillRect/>
          </a:stretch>
        </p:blipFill>
        <p:spPr>
          <a:xfrm>
            <a:off x="10369807" y="197071"/>
            <a:ext cx="1438781" cy="1237595"/>
          </a:xfrm>
          <a:prstGeom prst="rect">
            <a:avLst/>
          </a:prstGeom>
        </p:spPr>
      </p:pic>
    </p:spTree>
    <p:extLst>
      <p:ext uri="{BB962C8B-B14F-4D97-AF65-F5344CB8AC3E}">
        <p14:creationId xmlns:p14="http://schemas.microsoft.com/office/powerpoint/2010/main" val="28185753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83412" y="107983"/>
            <a:ext cx="7699431" cy="707886"/>
          </a:xfrm>
          <a:prstGeom prst="rect">
            <a:avLst/>
          </a:prstGeom>
          <a:noFill/>
        </p:spPr>
        <p:txBody>
          <a:bodyPr wrap="square" rtlCol="0">
            <a:spAutoFit/>
          </a:bodyPr>
          <a:lstStyle/>
          <a:p>
            <a:r>
              <a:rPr lang="en-GB" sz="4000" b="1" dirty="0">
                <a:latin typeface="Leelawadee" panose="020B0502040204020203" pitchFamily="34" charset="-34"/>
                <a:cs typeface="Leelawadee" panose="020B0502040204020203" pitchFamily="34" charset="-34"/>
              </a:rPr>
              <a:t>Communication and Calendar</a:t>
            </a:r>
          </a:p>
        </p:txBody>
      </p:sp>
      <p:sp>
        <p:nvSpPr>
          <p:cNvPr id="8" name="Rectangle 1"/>
          <p:cNvSpPr>
            <a:spLocks noChangeArrowheads="1"/>
          </p:cNvSpPr>
          <p:nvPr/>
        </p:nvSpPr>
        <p:spPr bwMode="auto">
          <a:xfrm>
            <a:off x="383412" y="1125913"/>
            <a:ext cx="7699431" cy="53245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eaLnBrk="0" fontAlgn="base" hangingPunct="0">
              <a:spcBef>
                <a:spcPct val="0"/>
              </a:spcBef>
              <a:spcAft>
                <a:spcPct val="0"/>
              </a:spcAft>
            </a:pPr>
            <a:r>
              <a:rPr lang="en-GB" altLang="en-US" sz="2000" b="1" u="sng" dirty="0">
                <a:latin typeface="Leelawadee" panose="020B0502040204020203" pitchFamily="34" charset="-34"/>
                <a:cs typeface="Leelawadee" panose="020B0502040204020203" pitchFamily="34" charset="-34"/>
              </a:rPr>
              <a:t>Reading Diaries</a:t>
            </a:r>
          </a:p>
          <a:p>
            <a:pPr lvl="0" eaLnBrk="0" fontAlgn="base" hangingPunct="0">
              <a:spcBef>
                <a:spcPct val="0"/>
              </a:spcBef>
              <a:spcAft>
                <a:spcPct val="0"/>
              </a:spcAft>
            </a:pPr>
            <a:r>
              <a:rPr lang="en-GB" altLang="en-US" sz="2000" dirty="0">
                <a:latin typeface="Leelawadee" panose="020B0502040204020203" pitchFamily="34" charset="-34"/>
                <a:cs typeface="Leelawadee" panose="020B0502040204020203" pitchFamily="34" charset="-34"/>
              </a:rPr>
              <a:t>Each child has a reading diary – these should be used for the following:</a:t>
            </a:r>
          </a:p>
          <a:p>
            <a:pPr marL="285750" lvl="0" indent="-285750" eaLnBrk="0" fontAlgn="base" hangingPunct="0">
              <a:spcBef>
                <a:spcPct val="0"/>
              </a:spcBef>
              <a:spcAft>
                <a:spcPct val="0"/>
              </a:spcAft>
              <a:buFontTx/>
              <a:buChar char="-"/>
            </a:pPr>
            <a:r>
              <a:rPr lang="en-GB" altLang="en-US" sz="2000" dirty="0">
                <a:latin typeface="Leelawadee" panose="020B0502040204020203" pitchFamily="34" charset="-34"/>
                <a:cs typeface="Leelawadee" panose="020B0502040204020203" pitchFamily="34" charset="-34"/>
              </a:rPr>
              <a:t>To indicate when a child has read at home (daily)</a:t>
            </a:r>
          </a:p>
          <a:p>
            <a:pPr marL="285750" lvl="0" indent="-285750" eaLnBrk="0" fontAlgn="base" hangingPunct="0">
              <a:spcBef>
                <a:spcPct val="0"/>
              </a:spcBef>
              <a:spcAft>
                <a:spcPct val="0"/>
              </a:spcAft>
              <a:buFontTx/>
              <a:buChar char="-"/>
            </a:pPr>
            <a:r>
              <a:rPr lang="en-GB" altLang="en-US" sz="2000" dirty="0">
                <a:latin typeface="Leelawadee" panose="020B0502040204020203" pitchFamily="34" charset="-34"/>
                <a:cs typeface="Leelawadee" panose="020B0502040204020203" pitchFamily="34" charset="-34"/>
              </a:rPr>
              <a:t>To indicate when a child has read with an adult in school</a:t>
            </a:r>
          </a:p>
          <a:p>
            <a:pPr marL="285750" lvl="0" indent="-285750" eaLnBrk="0" fontAlgn="base" hangingPunct="0">
              <a:spcBef>
                <a:spcPct val="0"/>
              </a:spcBef>
              <a:spcAft>
                <a:spcPct val="0"/>
              </a:spcAft>
              <a:buFontTx/>
              <a:buChar char="-"/>
            </a:pPr>
            <a:r>
              <a:rPr lang="en-GB" altLang="en-US" sz="2000" dirty="0">
                <a:latin typeface="Leelawadee" panose="020B0502040204020203" pitchFamily="34" charset="-34"/>
                <a:cs typeface="Leelawadee" panose="020B0502040204020203" pitchFamily="34" charset="-34"/>
              </a:rPr>
              <a:t>To write any notes or questions to the adults – if urgent or sensitive, please send a separate note or email. </a:t>
            </a: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2000" b="1" u="sng" dirty="0">
              <a:latin typeface="Leelawadee" panose="020B0502040204020203" pitchFamily="34" charset="-34"/>
              <a:cs typeface="Leelawadee" panose="020B0502040204020203" pitchFamily="34" charset="-34"/>
            </a:endParaRP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2000" b="1" u="sng" dirty="0">
              <a:latin typeface="Leelawadee" panose="020B0502040204020203" pitchFamily="34" charset="-34"/>
              <a:cs typeface="Leelawadee" panose="020B0502040204020203" pitchFamily="34" charset="-34"/>
            </a:endParaRP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2000" b="1" u="sng" dirty="0">
                <a:latin typeface="Leelawadee" panose="020B0502040204020203" pitchFamily="34" charset="-34"/>
                <a:cs typeface="Leelawadee" panose="020B0502040204020203" pitchFamily="34" charset="-34"/>
              </a:rPr>
              <a:t>Google Classroom</a:t>
            </a: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2000" dirty="0">
                <a:latin typeface="Leelawadee" panose="020B0502040204020203" pitchFamily="34" charset="-34"/>
                <a:cs typeface="Leelawadee" panose="020B0502040204020203" pitchFamily="34" charset="-34"/>
              </a:rPr>
              <a:t>Often reminders for pupils and parents such </a:t>
            </a:r>
            <a:r>
              <a:rPr lang="en-GB" altLang="en-US" sz="2000">
                <a:latin typeface="Leelawadee" panose="020B0502040204020203" pitchFamily="34" charset="-34"/>
                <a:cs typeface="Leelawadee" panose="020B0502040204020203" pitchFamily="34" charset="-34"/>
              </a:rPr>
              <a:t>as non-uniform </a:t>
            </a:r>
            <a:r>
              <a:rPr lang="en-GB" altLang="en-US" sz="2000" dirty="0">
                <a:latin typeface="Leelawadee" panose="020B0502040204020203" pitchFamily="34" charset="-34"/>
                <a:cs typeface="Leelawadee" panose="020B0502040204020203" pitchFamily="34" charset="-34"/>
              </a:rPr>
              <a:t>Days, trips, assemblies etc. are added to the Google Classroom stream.</a:t>
            </a: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2000" dirty="0">
              <a:latin typeface="Leelawadee" panose="020B0502040204020203" pitchFamily="34" charset="-34"/>
              <a:cs typeface="Leelawadee" panose="020B0502040204020203" pitchFamily="34" charset="-34"/>
            </a:endParaRPr>
          </a:p>
          <a:p>
            <a:pPr lvl="0" eaLnBrk="0" fontAlgn="base" hangingPunct="0">
              <a:spcBef>
                <a:spcPct val="0"/>
              </a:spcBef>
              <a:spcAft>
                <a:spcPct val="0"/>
              </a:spcAft>
            </a:pPr>
            <a:endParaRPr lang="en-GB" altLang="en-US" sz="2000" dirty="0">
              <a:latin typeface="Leelawadee" panose="020B0502040204020203" pitchFamily="34" charset="-34"/>
              <a:cs typeface="Leelawadee" panose="020B0502040204020203" pitchFamily="34" charset="-34"/>
            </a:endParaRPr>
          </a:p>
          <a:p>
            <a:pPr marR="0" lvl="0" indent="0" eaLnBrk="0" fontAlgn="base" hangingPunct="0">
              <a:lnSpc>
                <a:spcPct val="100000"/>
              </a:lnSpc>
              <a:spcBef>
                <a:spcPct val="0"/>
              </a:spcBef>
              <a:spcAft>
                <a:spcPct val="0"/>
              </a:spcAft>
              <a:buClrTx/>
              <a:buSzTx/>
              <a:buFontTx/>
              <a:buNone/>
              <a:tabLst/>
            </a:pPr>
            <a:r>
              <a:rPr lang="en-GB" altLang="en-US" sz="2000" b="1" u="sng" dirty="0">
                <a:latin typeface="Leelawadee" panose="020B0502040204020203" pitchFamily="34" charset="-34"/>
                <a:cs typeface="Leelawadee" panose="020B0502040204020203" pitchFamily="34" charset="-34"/>
              </a:rPr>
              <a:t>Emails and text messages</a:t>
            </a:r>
          </a:p>
          <a:p>
            <a:pPr lvl="0" eaLnBrk="0" fontAlgn="base" hangingPunct="0">
              <a:spcBef>
                <a:spcPct val="0"/>
              </a:spcBef>
              <a:spcAft>
                <a:spcPct val="0"/>
              </a:spcAft>
            </a:pPr>
            <a:r>
              <a:rPr lang="en-GB" altLang="en-US" sz="2000" dirty="0">
                <a:latin typeface="Leelawadee" panose="020B0502040204020203" pitchFamily="34" charset="-34"/>
                <a:cs typeface="Leelawadee" panose="020B0502040204020203" pitchFamily="34" charset="-34"/>
              </a:rPr>
              <a:t>Some letters or messages are emailed home. If we need to contact parents urgently regarding changes, we will send a text message.</a:t>
            </a:r>
          </a:p>
        </p:txBody>
      </p:sp>
      <p:pic>
        <p:nvPicPr>
          <p:cNvPr id="5" name="Picture 4"/>
          <p:cNvPicPr>
            <a:picLocks noChangeAspect="1"/>
          </p:cNvPicPr>
          <p:nvPr/>
        </p:nvPicPr>
        <p:blipFill rotWithShape="1">
          <a:blip r:embed="rId2"/>
          <a:srcRect r="50061"/>
          <a:stretch/>
        </p:blipFill>
        <p:spPr>
          <a:xfrm>
            <a:off x="8082843" y="1433689"/>
            <a:ext cx="3883185" cy="5519119"/>
          </a:xfrm>
          <a:prstGeom prst="rect">
            <a:avLst/>
          </a:prstGeom>
        </p:spPr>
      </p:pic>
      <p:pic>
        <p:nvPicPr>
          <p:cNvPr id="2" name="Picture 1">
            <a:extLst>
              <a:ext uri="{FF2B5EF4-FFF2-40B4-BE49-F238E27FC236}">
                <a16:creationId xmlns:a16="http://schemas.microsoft.com/office/drawing/2014/main" id="{FED56125-A71F-4F2A-99F9-B90F91B7AF3E}"/>
              </a:ext>
            </a:extLst>
          </p:cNvPr>
          <p:cNvPicPr>
            <a:picLocks noChangeAspect="1"/>
          </p:cNvPicPr>
          <p:nvPr/>
        </p:nvPicPr>
        <p:blipFill>
          <a:blip r:embed="rId3"/>
          <a:stretch>
            <a:fillRect/>
          </a:stretch>
        </p:blipFill>
        <p:spPr>
          <a:xfrm>
            <a:off x="10266109" y="196094"/>
            <a:ext cx="1438781" cy="1237595"/>
          </a:xfrm>
          <a:prstGeom prst="rect">
            <a:avLst/>
          </a:prstGeom>
        </p:spPr>
      </p:pic>
    </p:spTree>
    <p:extLst>
      <p:ext uri="{BB962C8B-B14F-4D97-AF65-F5344CB8AC3E}">
        <p14:creationId xmlns:p14="http://schemas.microsoft.com/office/powerpoint/2010/main" val="26378786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83412" y="107983"/>
            <a:ext cx="9653473" cy="707886"/>
          </a:xfrm>
          <a:prstGeom prst="rect">
            <a:avLst/>
          </a:prstGeom>
          <a:noFill/>
        </p:spPr>
        <p:txBody>
          <a:bodyPr wrap="square" rtlCol="0">
            <a:spAutoFit/>
          </a:bodyPr>
          <a:lstStyle/>
          <a:p>
            <a:r>
              <a:rPr lang="en-GB" sz="4000" b="1" dirty="0">
                <a:latin typeface="Leelawadee" panose="020B0502040204020203" pitchFamily="34" charset="-34"/>
                <a:cs typeface="Leelawadee" panose="020B0502040204020203" pitchFamily="34" charset="-34"/>
              </a:rPr>
              <a:t>Communication between parents</a:t>
            </a:r>
          </a:p>
        </p:txBody>
      </p:sp>
      <p:sp>
        <p:nvSpPr>
          <p:cNvPr id="2" name="Rectangle 1"/>
          <p:cNvSpPr>
            <a:spLocks noChangeArrowheads="1"/>
          </p:cNvSpPr>
          <p:nvPr/>
        </p:nvSpPr>
        <p:spPr bwMode="auto">
          <a:xfrm>
            <a:off x="295277" y="960578"/>
            <a:ext cx="10171699" cy="147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tx1"/>
                </a:solidFill>
                <a:effectLst/>
                <a:latin typeface="Leelawadee" panose="020B0502040204020203" pitchFamily="34" charset="-34"/>
                <a:cs typeface="Leelawadee" panose="020B0502040204020203" pitchFamily="34" charset="-34"/>
              </a:rPr>
              <a:t>Whats</a:t>
            </a:r>
            <a:r>
              <a:rPr kumimoji="0" lang="en-US" altLang="en-US" b="0" i="0" u="none" strike="noStrike" cap="none" normalizeH="0" dirty="0">
                <a:ln>
                  <a:noFill/>
                </a:ln>
                <a:solidFill>
                  <a:schemeClr val="tx1"/>
                </a:solidFill>
                <a:effectLst/>
                <a:latin typeface="Leelawadee" panose="020B0502040204020203" pitchFamily="34" charset="-34"/>
                <a:cs typeface="Leelawadee" panose="020B0502040204020203" pitchFamily="34" charset="-34"/>
              </a:rPr>
              <a:t>App groups set up by parents/parent reps are designed to help and support all families. </a:t>
            </a: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dirty="0">
              <a:latin typeface="Leelawadee" panose="020B0502040204020203" pitchFamily="34" charset="-34"/>
              <a:cs typeface="Leelawadee" panose="020B0502040204020203" pitchFamily="34" charset="-34"/>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dirty="0">
                <a:ln>
                  <a:noFill/>
                </a:ln>
                <a:solidFill>
                  <a:schemeClr val="tx1"/>
                </a:solidFill>
                <a:effectLst/>
                <a:latin typeface="Leelawadee" panose="020B0502040204020203" pitchFamily="34" charset="-34"/>
                <a:cs typeface="Leelawadee" panose="020B0502040204020203" pitchFamily="34" charset="-34"/>
              </a:rPr>
              <a:t>They are </a:t>
            </a:r>
            <a:r>
              <a:rPr kumimoji="0" lang="en-US" altLang="en-US" b="1" i="0" u="none" strike="noStrike" cap="none" normalizeH="0" dirty="0">
                <a:ln>
                  <a:noFill/>
                </a:ln>
                <a:solidFill>
                  <a:schemeClr val="tx1"/>
                </a:solidFill>
                <a:effectLst/>
                <a:latin typeface="Leelawadee" panose="020B0502040204020203" pitchFamily="34" charset="-34"/>
                <a:cs typeface="Leelawadee" panose="020B0502040204020203" pitchFamily="34" charset="-34"/>
              </a:rPr>
              <a:t>not</a:t>
            </a:r>
            <a:r>
              <a:rPr kumimoji="0" lang="en-US" altLang="en-US" i="0" u="none" strike="noStrike" cap="none" normalizeH="0" dirty="0">
                <a:ln>
                  <a:noFill/>
                </a:ln>
                <a:solidFill>
                  <a:schemeClr val="tx1"/>
                </a:solidFill>
                <a:effectLst/>
                <a:latin typeface="Leelawadee" panose="020B0502040204020203" pitchFamily="34" charset="-34"/>
                <a:cs typeface="Leelawadee" panose="020B0502040204020203" pitchFamily="34" charset="-34"/>
              </a:rPr>
              <a:t> run by school or </a:t>
            </a:r>
            <a:r>
              <a:rPr kumimoji="0" lang="en-US" altLang="en-US" b="0" i="0" u="none" strike="noStrike" cap="none" normalizeH="0" baseline="0" dirty="0">
                <a:ln>
                  <a:noFill/>
                </a:ln>
                <a:solidFill>
                  <a:schemeClr val="tx1"/>
                </a:solidFill>
                <a:effectLst/>
                <a:latin typeface="Leelawadee" panose="020B0502040204020203" pitchFamily="34" charset="-34"/>
                <a:cs typeface="Leelawadee" panose="020B0502040204020203" pitchFamily="34" charset="-34"/>
              </a:rPr>
              <a:t>an official school channel of communication but we recognise that they are a useful tool for class representatives and parents. Please see the reminders</a:t>
            </a:r>
            <a:r>
              <a:rPr kumimoji="0" lang="en-US" altLang="en-US" b="0" i="0" u="none" strike="noStrike" cap="none" normalizeH="0" dirty="0">
                <a:ln>
                  <a:noFill/>
                </a:ln>
                <a:solidFill>
                  <a:schemeClr val="tx1"/>
                </a:solidFill>
                <a:effectLst/>
                <a:latin typeface="Leelawadee" panose="020B0502040204020203" pitchFamily="34" charset="-34"/>
                <a:cs typeface="Leelawadee" panose="020B0502040204020203" pitchFamily="34" charset="-34"/>
              </a:rPr>
              <a:t> below about social media and our school. </a:t>
            </a:r>
            <a:r>
              <a:rPr kumimoji="0" lang="en-US" altLang="en-US" b="0" i="0" u="none" strike="noStrike" cap="none" normalizeH="0" baseline="0" dirty="0">
                <a:ln>
                  <a:noFill/>
                </a:ln>
                <a:solidFill>
                  <a:schemeClr val="tx1"/>
                </a:solidFill>
                <a:effectLst/>
                <a:latin typeface="Leelawadee" panose="020B0502040204020203" pitchFamily="34" charset="-34"/>
                <a:cs typeface="Leelawadee" panose="020B0502040204020203" pitchFamily="34" charset="-34"/>
              </a:rPr>
              <a:t>  </a:t>
            </a:r>
          </a:p>
        </p:txBody>
      </p:sp>
      <p:sp>
        <p:nvSpPr>
          <p:cNvPr id="3" name="Rectangle 2"/>
          <p:cNvSpPr/>
          <p:nvPr/>
        </p:nvSpPr>
        <p:spPr>
          <a:xfrm>
            <a:off x="121185" y="2582615"/>
            <a:ext cx="11457543" cy="3970318"/>
          </a:xfrm>
          <a:prstGeom prst="rect">
            <a:avLst/>
          </a:prstGeom>
        </p:spPr>
        <p:txBody>
          <a:bodyPr wrap="square">
            <a:spAutoFit/>
          </a:bodyPr>
          <a:lstStyle/>
          <a:p>
            <a:pPr marL="285750" lvl="0" indent="-285750" eaLnBrk="0" fontAlgn="base" hangingPunct="0">
              <a:spcBef>
                <a:spcPct val="0"/>
              </a:spcBef>
              <a:spcAft>
                <a:spcPct val="0"/>
              </a:spcAft>
              <a:buFont typeface="Arial" panose="020B0604020202020204" pitchFamily="34" charset="0"/>
              <a:buChar char="•"/>
            </a:pPr>
            <a:r>
              <a:rPr lang="en-US" altLang="en-US" dirty="0">
                <a:latin typeface="Leelawadee" panose="020B0502040204020203" pitchFamily="34" charset="-34"/>
                <a:cs typeface="Leelawadee" panose="020B0502040204020203" pitchFamily="34" charset="-34"/>
              </a:rPr>
              <a:t>Out of respect for other children and their families, parents/carers must not discuss individual children on What's App/social media groups.</a:t>
            </a:r>
          </a:p>
          <a:p>
            <a:pPr marL="285750" lvl="0" indent="-285750" eaLnBrk="0" fontAlgn="base" hangingPunct="0">
              <a:spcBef>
                <a:spcPct val="0"/>
              </a:spcBef>
              <a:spcAft>
                <a:spcPct val="0"/>
              </a:spcAft>
              <a:buFont typeface="Arial" panose="020B0604020202020204" pitchFamily="34" charset="0"/>
              <a:buChar char="•"/>
            </a:pPr>
            <a:endParaRPr lang="en-US" altLang="en-US" dirty="0">
              <a:latin typeface="Leelawadee" panose="020B0502040204020203" pitchFamily="34" charset="-34"/>
              <a:cs typeface="Leelawadee" panose="020B0502040204020203" pitchFamily="34" charset="-34"/>
            </a:endParaRPr>
          </a:p>
          <a:p>
            <a:pPr marL="285750" lvl="0" indent="-285750" eaLnBrk="0" fontAlgn="base" hangingPunct="0">
              <a:spcBef>
                <a:spcPct val="0"/>
              </a:spcBef>
              <a:spcAft>
                <a:spcPct val="0"/>
              </a:spcAft>
              <a:buFont typeface="Arial" panose="020B0604020202020204" pitchFamily="34" charset="0"/>
              <a:buChar char="•"/>
            </a:pPr>
            <a:r>
              <a:rPr lang="en-US" altLang="en-US" dirty="0">
                <a:latin typeface="Leelawadee" panose="020B0502040204020203" pitchFamily="34" charset="-34"/>
                <a:cs typeface="Leelawadee" panose="020B0502040204020203" pitchFamily="34" charset="-34"/>
              </a:rPr>
              <a:t>Parents/Carers are advised to contact school should they have any concerns regarding their child. The platform should not discuss other children or incidents that are being managed within school.</a:t>
            </a:r>
          </a:p>
          <a:p>
            <a:pPr marL="285750" lvl="0" indent="-285750" eaLnBrk="0" fontAlgn="base" hangingPunct="0">
              <a:spcBef>
                <a:spcPct val="0"/>
              </a:spcBef>
              <a:spcAft>
                <a:spcPct val="0"/>
              </a:spcAft>
              <a:buFont typeface="Arial" panose="020B0604020202020204" pitchFamily="34" charset="0"/>
              <a:buChar char="•"/>
            </a:pPr>
            <a:endParaRPr lang="en-US" altLang="en-US" dirty="0">
              <a:latin typeface="Leelawadee" panose="020B0502040204020203" pitchFamily="34" charset="-34"/>
              <a:cs typeface="Leelawadee" panose="020B0502040204020203" pitchFamily="34" charset="-34"/>
            </a:endParaRPr>
          </a:p>
          <a:p>
            <a:pPr marL="285750" lvl="0" indent="-285750" eaLnBrk="0" fontAlgn="base" hangingPunct="0">
              <a:spcBef>
                <a:spcPct val="0"/>
              </a:spcBef>
              <a:spcAft>
                <a:spcPct val="0"/>
              </a:spcAft>
              <a:buFont typeface="Arial" panose="020B0604020202020204" pitchFamily="34" charset="0"/>
              <a:buChar char="•"/>
            </a:pPr>
            <a:r>
              <a:rPr lang="en-US" altLang="en-US" dirty="0">
                <a:latin typeface="Leelawadee" panose="020B0502040204020203" pitchFamily="34" charset="-34"/>
                <a:cs typeface="Leelawadee" panose="020B0502040204020203" pitchFamily="34" charset="-34"/>
              </a:rPr>
              <a:t>Ensure that any misinformation (or information that is inappropriate) being shared by members of the school community does not cause unnecessary distress </a:t>
            </a:r>
            <a:r>
              <a:rPr lang="en-US" altLang="en-US" b="1" dirty="0">
                <a:latin typeface="Leelawadee" panose="020B0502040204020203" pitchFamily="34" charset="-34"/>
                <a:cs typeface="Leelawadee" panose="020B0502040204020203" pitchFamily="34" charset="-34"/>
              </a:rPr>
              <a:t>to children as well as parents/carers and staff</a:t>
            </a:r>
            <a:r>
              <a:rPr lang="en-US" altLang="en-US" dirty="0">
                <a:latin typeface="Leelawadee" panose="020B0502040204020203" pitchFamily="34" charset="-34"/>
                <a:cs typeface="Leelawadee" panose="020B0502040204020203" pitchFamily="34" charset="-34"/>
              </a:rPr>
              <a:t>.</a:t>
            </a:r>
          </a:p>
          <a:p>
            <a:pPr marL="285750" lvl="0" indent="-285750" eaLnBrk="0" fontAlgn="base" hangingPunct="0">
              <a:spcBef>
                <a:spcPct val="0"/>
              </a:spcBef>
              <a:spcAft>
                <a:spcPct val="0"/>
              </a:spcAft>
              <a:buFont typeface="Arial" panose="020B0604020202020204" pitchFamily="34" charset="0"/>
              <a:buChar char="•"/>
            </a:pPr>
            <a:endParaRPr lang="en-US" altLang="en-US" dirty="0">
              <a:latin typeface="Leelawadee" panose="020B0502040204020203" pitchFamily="34" charset="-34"/>
              <a:cs typeface="Leelawadee" panose="020B0502040204020203" pitchFamily="34" charset="-34"/>
            </a:endParaRPr>
          </a:p>
          <a:p>
            <a:pPr marL="285750" lvl="0" indent="-285750" eaLnBrk="0" fontAlgn="base" hangingPunct="0">
              <a:spcBef>
                <a:spcPct val="0"/>
              </a:spcBef>
              <a:spcAft>
                <a:spcPct val="0"/>
              </a:spcAft>
              <a:buFont typeface="Arial" panose="020B0604020202020204" pitchFamily="34" charset="0"/>
              <a:buChar char="•"/>
            </a:pPr>
            <a:r>
              <a:rPr lang="en-US" altLang="en-US" dirty="0">
                <a:latin typeface="Leelawadee" panose="020B0502040204020203" pitchFamily="34" charset="-34"/>
                <a:cs typeface="Leelawadee" panose="020B0502040204020203" pitchFamily="34" charset="-34"/>
              </a:rPr>
              <a:t>Any comments shared on social media be kept </a:t>
            </a:r>
            <a:r>
              <a:rPr lang="en-US" altLang="en-US" u="sng" dirty="0">
                <a:latin typeface="Leelawadee" panose="020B0502040204020203" pitchFamily="34" charset="-34"/>
                <a:cs typeface="Leelawadee" panose="020B0502040204020203" pitchFamily="34" charset="-34"/>
              </a:rPr>
              <a:t>factual</a:t>
            </a:r>
            <a:r>
              <a:rPr lang="en-US" altLang="en-US" dirty="0">
                <a:latin typeface="Leelawadee" panose="020B0502040204020203" pitchFamily="34" charset="-34"/>
                <a:cs typeface="Leelawadee" panose="020B0502040204020203" pitchFamily="34" charset="-34"/>
              </a:rPr>
              <a:t> and </a:t>
            </a:r>
            <a:r>
              <a:rPr lang="en-US" altLang="en-US" u="sng" dirty="0">
                <a:latin typeface="Leelawadee" panose="020B0502040204020203" pitchFamily="34" charset="-34"/>
                <a:cs typeface="Leelawadee" panose="020B0502040204020203" pitchFamily="34" charset="-34"/>
              </a:rPr>
              <a:t>supportive</a:t>
            </a:r>
            <a:r>
              <a:rPr lang="en-US" altLang="en-US" dirty="0">
                <a:latin typeface="Leelawadee" panose="020B0502040204020203" pitchFamily="34" charset="-34"/>
                <a:cs typeface="Leelawadee" panose="020B0502040204020203" pitchFamily="34" charset="-34"/>
              </a:rPr>
              <a:t>, with links to the official school information where possible.</a:t>
            </a:r>
          </a:p>
          <a:p>
            <a:pPr marL="285750" lvl="0" indent="-285750" eaLnBrk="0" fontAlgn="base" hangingPunct="0">
              <a:spcBef>
                <a:spcPct val="0"/>
              </a:spcBef>
              <a:spcAft>
                <a:spcPct val="0"/>
              </a:spcAft>
              <a:buFont typeface="Arial" panose="020B0604020202020204" pitchFamily="34" charset="0"/>
              <a:buChar char="•"/>
            </a:pPr>
            <a:endParaRPr lang="en-US" altLang="en-US" dirty="0">
              <a:latin typeface="Leelawadee" panose="020B0502040204020203" pitchFamily="34" charset="-34"/>
              <a:cs typeface="Leelawadee" panose="020B0502040204020203" pitchFamily="34" charset="-34"/>
            </a:endParaRPr>
          </a:p>
          <a:p>
            <a:pPr marL="285750" lvl="0" indent="-285750" eaLnBrk="0" fontAlgn="base" hangingPunct="0">
              <a:spcBef>
                <a:spcPct val="0"/>
              </a:spcBef>
              <a:spcAft>
                <a:spcPct val="0"/>
              </a:spcAft>
              <a:buFont typeface="Arial" panose="020B0604020202020204" pitchFamily="34" charset="0"/>
              <a:buChar char="•"/>
            </a:pPr>
            <a:r>
              <a:rPr lang="en-US" altLang="en-US" dirty="0">
                <a:latin typeface="Leelawadee" panose="020B0502040204020203" pitchFamily="34" charset="-34"/>
                <a:cs typeface="Leelawadee" panose="020B0502040204020203" pitchFamily="34" charset="-34"/>
              </a:rPr>
              <a:t>Parents/Carers with concerns that these rules (designed to support all families) are not being followed should take 'screenshots' and contact school for support.</a:t>
            </a:r>
          </a:p>
        </p:txBody>
      </p:sp>
      <p:pic>
        <p:nvPicPr>
          <p:cNvPr id="4" name="Picture 3">
            <a:extLst>
              <a:ext uri="{FF2B5EF4-FFF2-40B4-BE49-F238E27FC236}">
                <a16:creationId xmlns:a16="http://schemas.microsoft.com/office/drawing/2014/main" id="{D64134EE-5D49-4445-92AC-D9963AB71C8B}"/>
              </a:ext>
            </a:extLst>
          </p:cNvPr>
          <p:cNvPicPr>
            <a:picLocks noChangeAspect="1"/>
          </p:cNvPicPr>
          <p:nvPr/>
        </p:nvPicPr>
        <p:blipFill>
          <a:blip r:embed="rId2"/>
          <a:stretch>
            <a:fillRect/>
          </a:stretch>
        </p:blipFill>
        <p:spPr>
          <a:xfrm>
            <a:off x="10457942" y="107983"/>
            <a:ext cx="1438781" cy="1237595"/>
          </a:xfrm>
          <a:prstGeom prst="rect">
            <a:avLst/>
          </a:prstGeom>
        </p:spPr>
      </p:pic>
    </p:spTree>
    <p:extLst>
      <p:ext uri="{BB962C8B-B14F-4D97-AF65-F5344CB8AC3E}">
        <p14:creationId xmlns:p14="http://schemas.microsoft.com/office/powerpoint/2010/main" val="6996043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419338" y="107983"/>
            <a:ext cx="3067984" cy="707886"/>
          </a:xfrm>
          <a:prstGeom prst="rect">
            <a:avLst/>
          </a:prstGeom>
          <a:noFill/>
        </p:spPr>
        <p:txBody>
          <a:bodyPr wrap="square" rtlCol="0">
            <a:spAutoFit/>
          </a:bodyPr>
          <a:lstStyle/>
          <a:p>
            <a:r>
              <a:rPr lang="en-GB" sz="4000" b="1" dirty="0">
                <a:latin typeface="Leelawadee" panose="020B0502040204020203" pitchFamily="34" charset="-34"/>
                <a:cs typeface="Leelawadee" panose="020B0502040204020203" pitchFamily="34" charset="-34"/>
              </a:rPr>
              <a:t>Attendance</a:t>
            </a:r>
          </a:p>
        </p:txBody>
      </p:sp>
      <p:sp>
        <p:nvSpPr>
          <p:cNvPr id="6" name="TextBox 5"/>
          <p:cNvSpPr txBox="1"/>
          <p:nvPr/>
        </p:nvSpPr>
        <p:spPr>
          <a:xfrm>
            <a:off x="2981405" y="2051637"/>
            <a:ext cx="184731" cy="369332"/>
          </a:xfrm>
          <a:prstGeom prst="rect">
            <a:avLst/>
          </a:prstGeom>
          <a:noFill/>
        </p:spPr>
        <p:txBody>
          <a:bodyPr wrap="none" rtlCol="0">
            <a:spAutoFit/>
          </a:bodyPr>
          <a:lstStyle/>
          <a:p>
            <a:endParaRPr lang="en-GB" dirty="0">
              <a:latin typeface="Leelawadee" panose="020B0502040204020203" pitchFamily="34" charset="-34"/>
              <a:cs typeface="Leelawadee" panose="020B0502040204020203" pitchFamily="34" charset="-34"/>
            </a:endParaRPr>
          </a:p>
        </p:txBody>
      </p:sp>
      <p:sp>
        <p:nvSpPr>
          <p:cNvPr id="7" name="TextBox 6"/>
          <p:cNvSpPr txBox="1"/>
          <p:nvPr/>
        </p:nvSpPr>
        <p:spPr>
          <a:xfrm>
            <a:off x="122585" y="1010262"/>
            <a:ext cx="11418474" cy="3323987"/>
          </a:xfrm>
          <a:prstGeom prst="rect">
            <a:avLst/>
          </a:prstGeom>
          <a:noFill/>
        </p:spPr>
        <p:txBody>
          <a:bodyPr wrap="square" rtlCol="0">
            <a:spAutoFit/>
          </a:bodyPr>
          <a:lstStyle/>
          <a:p>
            <a:r>
              <a:rPr lang="en-GB" sz="1500" dirty="0">
                <a:latin typeface="Leelawadee" panose="020B0502040204020203" pitchFamily="34" charset="-34"/>
                <a:cs typeface="Leelawadee" panose="020B0502040204020203" pitchFamily="34" charset="-34"/>
              </a:rPr>
              <a:t>Regular and punctual attendance is key to children’s learning, attainment and progress, both academically and socially.  </a:t>
            </a:r>
          </a:p>
          <a:p>
            <a:r>
              <a:rPr lang="en-GB" sz="1500" dirty="0">
                <a:latin typeface="Leelawadee" panose="020B0502040204020203" pitchFamily="34" charset="-34"/>
                <a:cs typeface="Leelawadee" panose="020B0502040204020203" pitchFamily="34" charset="-34"/>
              </a:rPr>
              <a:t>In simple terms, the more absences a child has (including lateness), the more learning they miss. This makes it harder for them to</a:t>
            </a:r>
          </a:p>
          <a:p>
            <a:r>
              <a:rPr lang="en-GB" sz="1500" dirty="0">
                <a:latin typeface="Leelawadee" panose="020B0502040204020203" pitchFamily="34" charset="-34"/>
                <a:cs typeface="Leelawadee" panose="020B0502040204020203" pitchFamily="34" charset="-34"/>
              </a:rPr>
              <a:t> reach their full potential.  </a:t>
            </a:r>
          </a:p>
          <a:p>
            <a:endParaRPr lang="en-GB" sz="1500" dirty="0">
              <a:latin typeface="Leelawadee" panose="020B0502040204020203" pitchFamily="34" charset="-34"/>
              <a:cs typeface="Leelawadee" panose="020B0502040204020203" pitchFamily="34" charset="-34"/>
            </a:endParaRPr>
          </a:p>
          <a:p>
            <a:r>
              <a:rPr lang="en-GB" sz="1500" b="1" dirty="0">
                <a:latin typeface="Leelawadee" panose="020B0502040204020203" pitchFamily="34" charset="-34"/>
                <a:cs typeface="Leelawadee" panose="020B0502040204020203" pitchFamily="34" charset="-34"/>
              </a:rPr>
              <a:t>Illness</a:t>
            </a:r>
          </a:p>
          <a:p>
            <a:r>
              <a:rPr lang="en-GB" sz="1500" dirty="0">
                <a:latin typeface="Leelawadee" panose="020B0502040204020203" pitchFamily="34" charset="-34"/>
                <a:cs typeface="Leelawadee" panose="020B0502040204020203" pitchFamily="34" charset="-34"/>
              </a:rPr>
              <a:t>If a child is to unwell to attend school - that is the right thing to do, however, medical advice is clear that children with mild illness e.g. a cough or cold </a:t>
            </a:r>
            <a:r>
              <a:rPr lang="en-GB" sz="1500" u="sng" dirty="0">
                <a:latin typeface="Leelawadee" panose="020B0502040204020203" pitchFamily="34" charset="-34"/>
                <a:cs typeface="Leelawadee" panose="020B0502040204020203" pitchFamily="34" charset="-34"/>
              </a:rPr>
              <a:t>without</a:t>
            </a:r>
            <a:r>
              <a:rPr lang="en-GB" sz="1500" dirty="0">
                <a:latin typeface="Leelawadee" panose="020B0502040204020203" pitchFamily="34" charset="-34"/>
                <a:cs typeface="Leelawadee" panose="020B0502040204020203" pitchFamily="34" charset="-34"/>
              </a:rPr>
              <a:t> a high temperature, will often be well enough to attend.  </a:t>
            </a:r>
          </a:p>
          <a:p>
            <a:r>
              <a:rPr lang="en-GB" sz="1500" dirty="0">
                <a:latin typeface="Leelawadee" panose="020B0502040204020203" pitchFamily="34" charset="-34"/>
                <a:cs typeface="Leelawadee" panose="020B0502040204020203" pitchFamily="34" charset="-34"/>
              </a:rPr>
              <a:t>To report your child absent, please leave a message on the school telephone 020 8942 0215 – option 1, before 9:30am on the first day.  Please give your child’s name, class, reason for absence and expected date of return. </a:t>
            </a:r>
          </a:p>
          <a:p>
            <a:endParaRPr lang="en-GB" sz="1500" dirty="0">
              <a:latin typeface="Leelawadee" panose="020B0502040204020203" pitchFamily="34" charset="-34"/>
              <a:cs typeface="Leelawadee" panose="020B0502040204020203" pitchFamily="34" charset="-34"/>
            </a:endParaRPr>
          </a:p>
          <a:p>
            <a:r>
              <a:rPr lang="en-GB" sz="1500" b="1" dirty="0">
                <a:latin typeface="Leelawadee" panose="020B0502040204020203" pitchFamily="34" charset="-34"/>
                <a:cs typeface="Leelawadee" panose="020B0502040204020203" pitchFamily="34" charset="-34"/>
              </a:rPr>
              <a:t>Planned absence</a:t>
            </a:r>
          </a:p>
          <a:p>
            <a:r>
              <a:rPr lang="en-GB" sz="1500" dirty="0">
                <a:latin typeface="Leelawadee" panose="020B0502040204020203" pitchFamily="34" charset="-34"/>
                <a:cs typeface="Leelawadee" panose="020B0502040204020203" pitchFamily="34" charset="-34"/>
              </a:rPr>
              <a:t>Children should </a:t>
            </a:r>
            <a:r>
              <a:rPr lang="en-GB" sz="1500" b="1" dirty="0">
                <a:latin typeface="Leelawadee" panose="020B0502040204020203" pitchFamily="34" charset="-34"/>
                <a:cs typeface="Leelawadee" panose="020B0502040204020203" pitchFamily="34" charset="-34"/>
              </a:rPr>
              <a:t>not</a:t>
            </a:r>
            <a:r>
              <a:rPr lang="en-GB" sz="1500" dirty="0">
                <a:latin typeface="Leelawadee" panose="020B0502040204020203" pitchFamily="34" charset="-34"/>
                <a:cs typeface="Leelawadee" panose="020B0502040204020203" pitchFamily="34" charset="-34"/>
              </a:rPr>
              <a:t> be taken out of school during term time unless there are exceptional circumstances (the DfE does not consider holidays or visiting family overseas to be exceptional). Any planned absence during term must be applied for in writing </a:t>
            </a:r>
            <a:r>
              <a:rPr lang="en-GB" sz="1500" u="sng" dirty="0">
                <a:latin typeface="Leelawadee" panose="020B0502040204020203" pitchFamily="34" charset="-34"/>
                <a:cs typeface="Leelawadee" panose="020B0502040204020203" pitchFamily="34" charset="-34"/>
              </a:rPr>
              <a:t>at least </a:t>
            </a:r>
            <a:r>
              <a:rPr lang="en-GB" sz="1500" dirty="0">
                <a:latin typeface="Leelawadee" panose="020B0502040204020203" pitchFamily="34" charset="-34"/>
                <a:cs typeface="Leelawadee" panose="020B0502040204020203" pitchFamily="34" charset="-34"/>
              </a:rPr>
              <a:t>two weeks in advance, forms are available from the office. </a:t>
            </a:r>
          </a:p>
        </p:txBody>
      </p:sp>
      <p:pic>
        <p:nvPicPr>
          <p:cNvPr id="8" name="Picture 7"/>
          <p:cNvPicPr>
            <a:picLocks noChangeAspect="1"/>
          </p:cNvPicPr>
          <p:nvPr/>
        </p:nvPicPr>
        <p:blipFill rotWithShape="1">
          <a:blip r:embed="rId2"/>
          <a:srcRect t="14672"/>
          <a:stretch/>
        </p:blipFill>
        <p:spPr>
          <a:xfrm>
            <a:off x="6092720" y="4185744"/>
            <a:ext cx="5768627" cy="2492357"/>
          </a:xfrm>
          <a:prstGeom prst="round2DiagRect">
            <a:avLst>
              <a:gd name="adj1" fmla="val 25573"/>
              <a:gd name="adj2" fmla="val 0"/>
            </a:avLst>
          </a:prstGeom>
          <a:ln w="88900" cap="sq">
            <a:solidFill>
              <a:srgbClr val="FFFFFF"/>
            </a:solidFill>
            <a:miter lim="800000"/>
          </a:ln>
          <a:effectLst>
            <a:outerShdw blurRad="254000" algn="tl" rotWithShape="0">
              <a:srgbClr val="000000">
                <a:alpha val="43000"/>
              </a:srgbClr>
            </a:outerShdw>
          </a:effectLst>
        </p:spPr>
      </p:pic>
      <p:sp>
        <p:nvSpPr>
          <p:cNvPr id="3" name="TextBox 2"/>
          <p:cNvSpPr txBox="1"/>
          <p:nvPr/>
        </p:nvSpPr>
        <p:spPr>
          <a:xfrm>
            <a:off x="122585" y="4226510"/>
            <a:ext cx="5301983" cy="2631490"/>
          </a:xfrm>
          <a:prstGeom prst="rect">
            <a:avLst/>
          </a:prstGeom>
          <a:noFill/>
        </p:spPr>
        <p:txBody>
          <a:bodyPr wrap="square" rtlCol="0">
            <a:spAutoFit/>
          </a:bodyPr>
          <a:lstStyle/>
          <a:p>
            <a:r>
              <a:rPr lang="en-US" sz="1500" b="1" dirty="0">
                <a:latin typeface="Leelawadee" panose="020B0502040204020203" pitchFamily="34" charset="-34"/>
                <a:cs typeface="Leelawadee" panose="020B0502040204020203" pitchFamily="34" charset="-34"/>
              </a:rPr>
              <a:t>Celebrating Attendance</a:t>
            </a:r>
          </a:p>
          <a:p>
            <a:r>
              <a:rPr lang="en-US" sz="1500" dirty="0">
                <a:latin typeface="Leelawadee" panose="020B0502040204020203" pitchFamily="34" charset="-34"/>
                <a:cs typeface="Leelawadee" panose="020B0502040204020203" pitchFamily="34" charset="-34"/>
              </a:rPr>
              <a:t>Class certificates are awarded weekly in celebration assembly and the newsletter. Individuals are awarded with termly attendance postcards. Special badges are awarded at the end of each school year to every child who has achieved 100% attendance.</a:t>
            </a:r>
          </a:p>
          <a:p>
            <a:endParaRPr lang="en-US" sz="1500" dirty="0">
              <a:latin typeface="Leelawadee" panose="020B0502040204020203" pitchFamily="34" charset="-34"/>
              <a:cs typeface="Leelawadee" panose="020B0502040204020203" pitchFamily="34" charset="-34"/>
            </a:endParaRPr>
          </a:p>
          <a:p>
            <a:r>
              <a:rPr lang="en-US" sz="1500" dirty="0">
                <a:latin typeface="Leelawadee" panose="020B0502040204020203" pitchFamily="34" charset="-34"/>
                <a:cs typeface="Leelawadee" panose="020B0502040204020203" pitchFamily="34" charset="-34"/>
              </a:rPr>
              <a:t>Please do make an appointment with the class teacher and/or </a:t>
            </a:r>
          </a:p>
          <a:p>
            <a:r>
              <a:rPr lang="en-US" sz="1500" dirty="0">
                <a:latin typeface="Leelawadee" panose="020B0502040204020203" pitchFamily="34" charset="-34"/>
                <a:cs typeface="Leelawadee" panose="020B0502040204020203" pitchFamily="34" charset="-34"/>
              </a:rPr>
              <a:t>Mrs Marcelline our Attendance Officer if you have concerns regarding your child’s attendance.</a:t>
            </a:r>
            <a:endParaRPr lang="en-GB" sz="1500" dirty="0">
              <a:latin typeface="Leelawadee" panose="020B0502040204020203" pitchFamily="34" charset="-34"/>
              <a:cs typeface="Leelawadee" panose="020B0502040204020203" pitchFamily="34" charset="-34"/>
            </a:endParaRPr>
          </a:p>
        </p:txBody>
      </p:sp>
      <p:pic>
        <p:nvPicPr>
          <p:cNvPr id="5" name="Picture 4">
            <a:extLst>
              <a:ext uri="{FF2B5EF4-FFF2-40B4-BE49-F238E27FC236}">
                <a16:creationId xmlns:a16="http://schemas.microsoft.com/office/drawing/2014/main" id="{0809AF75-3A13-4A1D-9134-2B0F8DAC299B}"/>
              </a:ext>
            </a:extLst>
          </p:cNvPr>
          <p:cNvPicPr>
            <a:picLocks noChangeAspect="1"/>
          </p:cNvPicPr>
          <p:nvPr/>
        </p:nvPicPr>
        <p:blipFill>
          <a:blip r:embed="rId3"/>
          <a:stretch>
            <a:fillRect/>
          </a:stretch>
        </p:blipFill>
        <p:spPr>
          <a:xfrm>
            <a:off x="10484278" y="179899"/>
            <a:ext cx="1438781" cy="1237595"/>
          </a:xfrm>
          <a:prstGeom prst="rect">
            <a:avLst/>
          </a:prstGeom>
        </p:spPr>
      </p:pic>
    </p:spTree>
    <p:extLst>
      <p:ext uri="{BB962C8B-B14F-4D97-AF65-F5344CB8AC3E}">
        <p14:creationId xmlns:p14="http://schemas.microsoft.com/office/powerpoint/2010/main" val="37404672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8185" y="0"/>
            <a:ext cx="7699431" cy="707886"/>
          </a:xfrm>
          <a:prstGeom prst="rect">
            <a:avLst/>
          </a:prstGeom>
          <a:noFill/>
        </p:spPr>
        <p:txBody>
          <a:bodyPr wrap="square" rtlCol="0">
            <a:spAutoFit/>
          </a:bodyPr>
          <a:lstStyle/>
          <a:p>
            <a:r>
              <a:rPr lang="en-GB" sz="4000" b="1" dirty="0">
                <a:latin typeface="Leelawadee" panose="020B0502040204020203" pitchFamily="34" charset="-34"/>
                <a:cs typeface="Leelawadee" panose="020B0502040204020203" pitchFamily="34" charset="-34"/>
              </a:rPr>
              <a:t>Uniform</a:t>
            </a:r>
          </a:p>
        </p:txBody>
      </p:sp>
      <p:sp>
        <p:nvSpPr>
          <p:cNvPr id="5" name="Rectangle 4"/>
          <p:cNvSpPr/>
          <p:nvPr/>
        </p:nvSpPr>
        <p:spPr>
          <a:xfrm>
            <a:off x="238185" y="1052082"/>
            <a:ext cx="9315446" cy="5078313"/>
          </a:xfrm>
          <a:prstGeom prst="rect">
            <a:avLst/>
          </a:prstGeom>
        </p:spPr>
        <p:txBody>
          <a:bodyPr wrap="square">
            <a:spAutoFit/>
          </a:bodyPr>
          <a:lstStyle/>
          <a:p>
            <a:pPr lvl="0"/>
            <a:r>
              <a:rPr lang="en-GB" altLang="en-US" dirty="0">
                <a:latin typeface="Leelawadee" panose="020B0502040204020203" pitchFamily="34" charset="-34"/>
                <a:ea typeface="Times New Roman" panose="02020603050405020304" pitchFamily="18" charset="0"/>
                <a:cs typeface="Leelawadee" panose="020B0502040204020203" pitchFamily="34" charset="-34"/>
              </a:rPr>
              <a:t>We have high expectations at Sacred Heart. One way of demonstrating this is the pride that we share as a school community in our uniform. </a:t>
            </a:r>
          </a:p>
          <a:p>
            <a:endParaRPr lang="en-GB" altLang="en-US" dirty="0">
              <a:latin typeface="Leelawadee" panose="020B0502040204020203" pitchFamily="34" charset="-34"/>
              <a:ea typeface="Times New Roman" panose="02020603050405020304" pitchFamily="18" charset="0"/>
              <a:cs typeface="Leelawadee" panose="020B0502040204020203" pitchFamily="34" charset="-34"/>
            </a:endParaRPr>
          </a:p>
          <a:p>
            <a:r>
              <a:rPr lang="en-GB" altLang="en-US" dirty="0">
                <a:latin typeface="Leelawadee" panose="020B0502040204020203" pitchFamily="34" charset="-34"/>
                <a:ea typeface="Times New Roman" panose="02020603050405020304" pitchFamily="18" charset="0"/>
                <a:cs typeface="Leelawadee" panose="020B0502040204020203" pitchFamily="34" charset="-34"/>
              </a:rPr>
              <a:t>Our uniform policy updated can be found on our website: </a:t>
            </a:r>
            <a:r>
              <a:rPr lang="en-GB" altLang="en-US" dirty="0">
                <a:latin typeface="Leelawadee" panose="020B0502040204020203" pitchFamily="34" charset="-34"/>
                <a:ea typeface="Times New Roman" panose="02020603050405020304" pitchFamily="18" charset="0"/>
                <a:cs typeface="Leelawadee" panose="020B0502040204020203" pitchFamily="34" charset="-34"/>
                <a:hlinkClick r:id="rId2"/>
              </a:rPr>
              <a:t>https://www.sacredheart.merton.sch.uk/uniform-information/</a:t>
            </a:r>
            <a:r>
              <a:rPr lang="en-GB" altLang="en-US" dirty="0">
                <a:latin typeface="Leelawadee" panose="020B0502040204020203" pitchFamily="34" charset="-34"/>
                <a:ea typeface="Times New Roman" panose="02020603050405020304" pitchFamily="18" charset="0"/>
                <a:cs typeface="Leelawadee" panose="020B0502040204020203" pitchFamily="34" charset="-34"/>
              </a:rPr>
              <a:t>  and on the next page. </a:t>
            </a:r>
          </a:p>
          <a:p>
            <a:pPr lvl="0"/>
            <a:endParaRPr lang="en-GB" altLang="en-US" dirty="0">
              <a:latin typeface="Leelawadee" panose="020B0502040204020203" pitchFamily="34" charset="-34"/>
              <a:ea typeface="Times New Roman" panose="02020603050405020304" pitchFamily="18" charset="0"/>
              <a:cs typeface="Leelawadee" panose="020B0502040204020203" pitchFamily="34" charset="-34"/>
            </a:endParaRPr>
          </a:p>
          <a:p>
            <a:pPr lvl="0"/>
            <a:r>
              <a:rPr lang="en-GB" altLang="en-US" dirty="0">
                <a:latin typeface="Leelawadee" panose="020B0502040204020203" pitchFamily="34" charset="-34"/>
                <a:ea typeface="Times New Roman" panose="02020603050405020304" pitchFamily="18" charset="0"/>
                <a:cs typeface="Leelawadee" panose="020B0502040204020203" pitchFamily="34" charset="-34"/>
              </a:rPr>
              <a:t>Please support us by ensuring that your child arrives smartly in correct uniform.  </a:t>
            </a:r>
            <a:r>
              <a:rPr lang="en-GB" altLang="en-US" dirty="0">
                <a:latin typeface="Leelawadee" panose="020B0502040204020203" pitchFamily="34" charset="-34"/>
                <a:cs typeface="Leelawadee" panose="020B0502040204020203" pitchFamily="34" charset="-34"/>
              </a:rPr>
              <a:t>We will be monitoring that all children meet our high expectations. </a:t>
            </a:r>
          </a:p>
          <a:p>
            <a:pPr lvl="0"/>
            <a:endParaRPr lang="en-GB" altLang="en-US" dirty="0">
              <a:latin typeface="Leelawadee" panose="020B0502040204020203" pitchFamily="34" charset="-34"/>
              <a:cs typeface="Leelawadee" panose="020B0502040204020203" pitchFamily="34" charset="-34"/>
            </a:endParaRPr>
          </a:p>
          <a:p>
            <a:pPr lvl="0"/>
            <a:r>
              <a:rPr lang="en-GB" altLang="en-US" b="1" dirty="0">
                <a:latin typeface="Leelawadee" panose="020B0502040204020203" pitchFamily="34" charset="-34"/>
                <a:cs typeface="Leelawadee" panose="020B0502040204020203" pitchFamily="34" charset="-34"/>
              </a:rPr>
              <a:t>PE Kit</a:t>
            </a:r>
          </a:p>
          <a:p>
            <a:pPr hangingPunct="0"/>
            <a:r>
              <a:rPr lang="en-GB" dirty="0">
                <a:latin typeface="Leelawadee" panose="020B0502040204020203" pitchFamily="34" charset="-34"/>
                <a:cs typeface="Leelawadee" panose="020B0502040204020203" pitchFamily="34" charset="-34"/>
              </a:rPr>
              <a:t>Pupils in </a:t>
            </a:r>
            <a:r>
              <a:rPr lang="en-GB" b="1" dirty="0">
                <a:latin typeface="Leelawadee" panose="020B0502040204020203" pitchFamily="34" charset="-34"/>
                <a:cs typeface="Leelawadee" panose="020B0502040204020203" pitchFamily="34" charset="-34"/>
              </a:rPr>
              <a:t>Years 1-6</a:t>
            </a:r>
            <a:r>
              <a:rPr lang="en-GB" dirty="0">
                <a:latin typeface="Leelawadee" panose="020B0502040204020203" pitchFamily="34" charset="-34"/>
                <a:cs typeface="Leelawadee" panose="020B0502040204020203" pitchFamily="34" charset="-34"/>
              </a:rPr>
              <a:t> will arrive at school wearing their PE kit on their PE days (see below). </a:t>
            </a:r>
          </a:p>
          <a:p>
            <a:pPr hangingPunct="0"/>
            <a:endParaRPr lang="en-GB" dirty="0">
              <a:latin typeface="Leelawadee" panose="020B0502040204020203" pitchFamily="34" charset="-34"/>
              <a:cs typeface="Leelawadee" panose="020B0502040204020203" pitchFamily="34" charset="-34"/>
            </a:endParaRPr>
          </a:p>
          <a:p>
            <a:pPr hangingPunct="0"/>
            <a:r>
              <a:rPr lang="en-GB" dirty="0">
                <a:latin typeface="Leelawadee" panose="020B0502040204020203" pitchFamily="34" charset="-34"/>
                <a:cs typeface="Leelawadee" panose="020B0502040204020203" pitchFamily="34" charset="-34"/>
              </a:rPr>
              <a:t> </a:t>
            </a:r>
            <a:endParaRPr lang="en-GB" b="1" dirty="0">
              <a:latin typeface="Leelawadee" panose="020B0502040204020203" pitchFamily="34" charset="-34"/>
              <a:cs typeface="Leelawadee" panose="020B0502040204020203" pitchFamily="34" charset="-34"/>
            </a:endParaRPr>
          </a:p>
          <a:p>
            <a:pPr hangingPunct="0"/>
            <a:r>
              <a:rPr lang="en-GB" dirty="0">
                <a:latin typeface="Leelawadee" panose="020B0502040204020203" pitchFamily="34" charset="-34"/>
                <a:cs typeface="Leelawadee" panose="020B0502040204020203" pitchFamily="34" charset="-34"/>
              </a:rPr>
              <a:t>Our class/year group PE day is:</a:t>
            </a:r>
            <a:endParaRPr lang="en-GB" b="1" dirty="0">
              <a:solidFill>
                <a:srgbClr val="FF0000"/>
              </a:solidFill>
              <a:latin typeface="Leelawadee" panose="020B0502040204020203" pitchFamily="34" charset="-34"/>
              <a:cs typeface="Leelawadee" panose="020B0502040204020203" pitchFamily="34" charset="-34"/>
            </a:endParaRPr>
          </a:p>
          <a:p>
            <a:pPr hangingPunct="0"/>
            <a:endParaRPr lang="en-GB" dirty="0">
              <a:latin typeface="Leelawadee" panose="020B0502040204020203" pitchFamily="34" charset="-34"/>
              <a:cs typeface="Leelawadee" panose="020B0502040204020203" pitchFamily="34" charset="-34"/>
            </a:endParaRPr>
          </a:p>
          <a:p>
            <a:pPr hangingPunct="0"/>
            <a:r>
              <a:rPr lang="en-GB" b="1" u="sng" dirty="0">
                <a:latin typeface="Leelawadee" panose="020B0502040204020203" pitchFamily="34" charset="-34"/>
                <a:cs typeface="Leelawadee" panose="020B0502040204020203" pitchFamily="34" charset="-34"/>
              </a:rPr>
              <a:t>St Josephine Class: </a:t>
            </a:r>
            <a:r>
              <a:rPr lang="en-GB" b="1" dirty="0">
                <a:latin typeface="Leelawadee" panose="020B0502040204020203" pitchFamily="34" charset="-34"/>
                <a:cs typeface="Leelawadee" panose="020B0502040204020203" pitchFamily="34" charset="-34"/>
              </a:rPr>
              <a:t>Monday and Wednesday</a:t>
            </a:r>
          </a:p>
          <a:p>
            <a:pPr hangingPunct="0"/>
            <a:r>
              <a:rPr lang="en-GB" b="1" u="sng" dirty="0">
                <a:latin typeface="Leelawadee" panose="020B0502040204020203" pitchFamily="34" charset="-34"/>
                <a:cs typeface="Leelawadee" panose="020B0502040204020203" pitchFamily="34" charset="-34"/>
              </a:rPr>
              <a:t>St Maximillian Class: </a:t>
            </a:r>
            <a:r>
              <a:rPr lang="en-GB" b="1" dirty="0">
                <a:latin typeface="Leelawadee" panose="020B0502040204020203" pitchFamily="34" charset="-34"/>
                <a:cs typeface="Leelawadee" panose="020B0502040204020203" pitchFamily="34" charset="-34"/>
              </a:rPr>
              <a:t>Monday and Friday</a:t>
            </a:r>
          </a:p>
          <a:p>
            <a:pPr lvl="0"/>
            <a:endParaRPr lang="en-GB" altLang="en-US" dirty="0">
              <a:latin typeface="Leelawadee" panose="020B0502040204020203" pitchFamily="34" charset="-34"/>
              <a:cs typeface="Leelawadee" panose="020B0502040204020203" pitchFamily="34" charset="-34"/>
            </a:endParaRPr>
          </a:p>
        </p:txBody>
      </p:sp>
      <p:sp>
        <p:nvSpPr>
          <p:cNvPr id="8" name="Rectangle 7"/>
          <p:cNvSpPr/>
          <p:nvPr/>
        </p:nvSpPr>
        <p:spPr>
          <a:xfrm>
            <a:off x="9683826" y="3061698"/>
            <a:ext cx="2280492" cy="2862322"/>
          </a:xfrm>
          <a:prstGeom prst="rect">
            <a:avLst/>
          </a:prstGeom>
        </p:spPr>
        <p:txBody>
          <a:bodyPr wrap="square">
            <a:spAutoFit/>
          </a:bodyPr>
          <a:lstStyle/>
          <a:p>
            <a:pPr lvl="0"/>
            <a:r>
              <a:rPr lang="en-GB" altLang="en-US" dirty="0">
                <a:solidFill>
                  <a:srgbClr val="FF0000"/>
                </a:solidFill>
                <a:latin typeface="Leelawadee" panose="020B0502040204020203" pitchFamily="34" charset="-34"/>
                <a:cs typeface="Leelawadee" panose="020B0502040204020203" pitchFamily="34" charset="-34"/>
              </a:rPr>
              <a:t>Please ensure all clothing items are clearly labelled with your child’s first and last name.</a:t>
            </a:r>
          </a:p>
          <a:p>
            <a:pPr lvl="0"/>
            <a:endParaRPr lang="en-GB" altLang="en-US" dirty="0">
              <a:solidFill>
                <a:srgbClr val="FF0000"/>
              </a:solidFill>
              <a:latin typeface="Leelawadee" panose="020B0502040204020203" pitchFamily="34" charset="-34"/>
              <a:cs typeface="Leelawadee" panose="020B0502040204020203" pitchFamily="34" charset="-34"/>
            </a:endParaRPr>
          </a:p>
          <a:p>
            <a:pPr lvl="0"/>
            <a:r>
              <a:rPr lang="en-GB" altLang="en-US" dirty="0">
                <a:solidFill>
                  <a:srgbClr val="FF0000"/>
                </a:solidFill>
                <a:latin typeface="Leelawadee" panose="020B0502040204020203" pitchFamily="34" charset="-34"/>
                <a:cs typeface="Leelawadee" panose="020B0502040204020203" pitchFamily="34" charset="-34"/>
              </a:rPr>
              <a:t>Lost property can be found in the storage bins beside the Nursery. </a:t>
            </a:r>
          </a:p>
        </p:txBody>
      </p:sp>
      <p:pic>
        <p:nvPicPr>
          <p:cNvPr id="2" name="Picture 1">
            <a:extLst>
              <a:ext uri="{FF2B5EF4-FFF2-40B4-BE49-F238E27FC236}">
                <a16:creationId xmlns:a16="http://schemas.microsoft.com/office/drawing/2014/main" id="{0CDF75E7-D276-412F-A800-CD9E2964948A}"/>
              </a:ext>
            </a:extLst>
          </p:cNvPr>
          <p:cNvPicPr>
            <a:picLocks noChangeAspect="1"/>
          </p:cNvPicPr>
          <p:nvPr/>
        </p:nvPicPr>
        <p:blipFill>
          <a:blip r:embed="rId3"/>
          <a:stretch>
            <a:fillRect/>
          </a:stretch>
        </p:blipFill>
        <p:spPr>
          <a:xfrm>
            <a:off x="10104681" y="315182"/>
            <a:ext cx="1438781" cy="1237595"/>
          </a:xfrm>
          <a:prstGeom prst="rect">
            <a:avLst/>
          </a:prstGeom>
        </p:spPr>
      </p:pic>
    </p:spTree>
    <p:extLst>
      <p:ext uri="{BB962C8B-B14F-4D97-AF65-F5344CB8AC3E}">
        <p14:creationId xmlns:p14="http://schemas.microsoft.com/office/powerpoint/2010/main" val="40352005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8185" y="0"/>
            <a:ext cx="7699431" cy="707886"/>
          </a:xfrm>
          <a:prstGeom prst="rect">
            <a:avLst/>
          </a:prstGeom>
          <a:noFill/>
        </p:spPr>
        <p:txBody>
          <a:bodyPr wrap="square" rtlCol="0">
            <a:spAutoFit/>
          </a:bodyPr>
          <a:lstStyle/>
          <a:p>
            <a:r>
              <a:rPr lang="en-GB" sz="4000" b="1" dirty="0">
                <a:latin typeface="Leelawadee" panose="020B0502040204020203" pitchFamily="34" charset="-34"/>
                <a:cs typeface="Leelawadee" panose="020B0502040204020203" pitchFamily="34" charset="-34"/>
              </a:rPr>
              <a:t>Uniform</a:t>
            </a:r>
          </a:p>
        </p:txBody>
      </p:sp>
      <p:pic>
        <p:nvPicPr>
          <p:cNvPr id="4" name="Picture 3"/>
          <p:cNvPicPr>
            <a:picLocks noChangeAspect="1"/>
          </p:cNvPicPr>
          <p:nvPr/>
        </p:nvPicPr>
        <p:blipFill rotWithShape="1">
          <a:blip r:embed="rId2"/>
          <a:srcRect t="677"/>
          <a:stretch/>
        </p:blipFill>
        <p:spPr>
          <a:xfrm>
            <a:off x="500248" y="707886"/>
            <a:ext cx="8675034" cy="6048053"/>
          </a:xfrm>
          <a:prstGeom prst="rect">
            <a:avLst/>
          </a:prstGeom>
        </p:spPr>
      </p:pic>
      <p:sp>
        <p:nvSpPr>
          <p:cNvPr id="5" name="Rectangle 4"/>
          <p:cNvSpPr/>
          <p:nvPr/>
        </p:nvSpPr>
        <p:spPr>
          <a:xfrm>
            <a:off x="9683826" y="3061698"/>
            <a:ext cx="2280492" cy="2862322"/>
          </a:xfrm>
          <a:prstGeom prst="rect">
            <a:avLst/>
          </a:prstGeom>
        </p:spPr>
        <p:txBody>
          <a:bodyPr wrap="square">
            <a:spAutoFit/>
          </a:bodyPr>
          <a:lstStyle/>
          <a:p>
            <a:pPr lvl="0"/>
            <a:r>
              <a:rPr lang="en-GB" altLang="en-US" dirty="0">
                <a:solidFill>
                  <a:srgbClr val="FF0000"/>
                </a:solidFill>
                <a:latin typeface="Leelawadee" panose="020B0502040204020203" pitchFamily="34" charset="-34"/>
                <a:cs typeface="Leelawadee" panose="020B0502040204020203" pitchFamily="34" charset="-34"/>
              </a:rPr>
              <a:t>Please ensure all clothing items are clearly labelled with your child’s first and last name.</a:t>
            </a:r>
          </a:p>
          <a:p>
            <a:pPr lvl="0"/>
            <a:endParaRPr lang="en-GB" altLang="en-US" dirty="0">
              <a:solidFill>
                <a:srgbClr val="FF0000"/>
              </a:solidFill>
              <a:latin typeface="Leelawadee" panose="020B0502040204020203" pitchFamily="34" charset="-34"/>
              <a:cs typeface="Leelawadee" panose="020B0502040204020203" pitchFamily="34" charset="-34"/>
            </a:endParaRPr>
          </a:p>
          <a:p>
            <a:pPr lvl="0"/>
            <a:r>
              <a:rPr lang="en-GB" altLang="en-US" dirty="0">
                <a:solidFill>
                  <a:srgbClr val="FF0000"/>
                </a:solidFill>
                <a:latin typeface="Leelawadee" panose="020B0502040204020203" pitchFamily="34" charset="-34"/>
                <a:cs typeface="Leelawadee" panose="020B0502040204020203" pitchFamily="34" charset="-34"/>
              </a:rPr>
              <a:t>Lost property can be found in the storage bins beside the Nursery. </a:t>
            </a:r>
          </a:p>
        </p:txBody>
      </p:sp>
      <p:pic>
        <p:nvPicPr>
          <p:cNvPr id="2" name="Picture 1">
            <a:extLst>
              <a:ext uri="{FF2B5EF4-FFF2-40B4-BE49-F238E27FC236}">
                <a16:creationId xmlns:a16="http://schemas.microsoft.com/office/drawing/2014/main" id="{40004B0B-BB70-4C2B-B966-0EFA0998BB06}"/>
              </a:ext>
            </a:extLst>
          </p:cNvPr>
          <p:cNvPicPr>
            <a:picLocks noChangeAspect="1"/>
          </p:cNvPicPr>
          <p:nvPr/>
        </p:nvPicPr>
        <p:blipFill>
          <a:blip r:embed="rId3"/>
          <a:stretch>
            <a:fillRect/>
          </a:stretch>
        </p:blipFill>
        <p:spPr>
          <a:xfrm>
            <a:off x="10252971" y="194002"/>
            <a:ext cx="1438781" cy="1237595"/>
          </a:xfrm>
          <a:prstGeom prst="rect">
            <a:avLst/>
          </a:prstGeom>
        </p:spPr>
      </p:pic>
    </p:spTree>
    <p:extLst>
      <p:ext uri="{BB962C8B-B14F-4D97-AF65-F5344CB8AC3E}">
        <p14:creationId xmlns:p14="http://schemas.microsoft.com/office/powerpoint/2010/main" val="31257532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511066" y="3234205"/>
            <a:ext cx="7169868" cy="1938992"/>
          </a:xfrm>
          <a:prstGeom prst="rect">
            <a:avLst/>
          </a:prstGeom>
          <a:noFill/>
        </p:spPr>
        <p:txBody>
          <a:bodyPr wrap="square" rtlCol="0">
            <a:spAutoFit/>
          </a:bodyPr>
          <a:lstStyle/>
          <a:p>
            <a:pPr algn="ctr"/>
            <a:r>
              <a:rPr lang="en-GB" sz="6000" b="1" dirty="0">
                <a:latin typeface="Leelawadee" panose="020B0502040204020203" pitchFamily="34" charset="-34"/>
                <a:cs typeface="Leelawadee" panose="020B0502040204020203" pitchFamily="34" charset="-34"/>
              </a:rPr>
              <a:t>Teaching, Learning and the Curriculum</a:t>
            </a:r>
          </a:p>
        </p:txBody>
      </p:sp>
      <p:pic>
        <p:nvPicPr>
          <p:cNvPr id="2" name="Picture 1">
            <a:extLst>
              <a:ext uri="{FF2B5EF4-FFF2-40B4-BE49-F238E27FC236}">
                <a16:creationId xmlns:a16="http://schemas.microsoft.com/office/drawing/2014/main" id="{A2D36BF8-A84D-454D-A222-EFC48C3415BF}"/>
              </a:ext>
            </a:extLst>
          </p:cNvPr>
          <p:cNvPicPr>
            <a:picLocks noChangeAspect="1"/>
          </p:cNvPicPr>
          <p:nvPr/>
        </p:nvPicPr>
        <p:blipFill>
          <a:blip r:embed="rId2"/>
          <a:stretch>
            <a:fillRect/>
          </a:stretch>
        </p:blipFill>
        <p:spPr>
          <a:xfrm>
            <a:off x="4857814" y="448899"/>
            <a:ext cx="2476371" cy="2130098"/>
          </a:xfrm>
          <a:prstGeom prst="rect">
            <a:avLst/>
          </a:prstGeom>
        </p:spPr>
      </p:pic>
    </p:spTree>
    <p:extLst>
      <p:ext uri="{BB962C8B-B14F-4D97-AF65-F5344CB8AC3E}">
        <p14:creationId xmlns:p14="http://schemas.microsoft.com/office/powerpoint/2010/main" val="29524936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76098" y="47488"/>
            <a:ext cx="7699431" cy="707886"/>
          </a:xfrm>
          <a:prstGeom prst="rect">
            <a:avLst/>
          </a:prstGeom>
          <a:noFill/>
        </p:spPr>
        <p:txBody>
          <a:bodyPr wrap="square" rtlCol="0">
            <a:spAutoFit/>
          </a:bodyPr>
          <a:lstStyle/>
          <a:p>
            <a:r>
              <a:rPr lang="en-GB" sz="4000" b="1" u="sng" dirty="0">
                <a:latin typeface="Leelawadee" panose="020B0502040204020203" pitchFamily="34" charset="-34"/>
                <a:cs typeface="Leelawadee" panose="020B0502040204020203" pitchFamily="34" charset="-34"/>
              </a:rPr>
              <a:t>Curriculum</a:t>
            </a:r>
          </a:p>
        </p:txBody>
      </p:sp>
      <p:graphicFrame>
        <p:nvGraphicFramePr>
          <p:cNvPr id="10" name="Table 9"/>
          <p:cNvGraphicFramePr>
            <a:graphicFrameLocks noGrp="1"/>
          </p:cNvGraphicFramePr>
          <p:nvPr>
            <p:extLst>
              <p:ext uri="{D42A27DB-BD31-4B8C-83A1-F6EECF244321}">
                <p14:modId xmlns:p14="http://schemas.microsoft.com/office/powerpoint/2010/main" val="3945857400"/>
              </p:ext>
            </p:extLst>
          </p:nvPr>
        </p:nvGraphicFramePr>
        <p:xfrm>
          <a:off x="176097" y="1157417"/>
          <a:ext cx="9739427" cy="5102679"/>
        </p:xfrm>
        <a:graphic>
          <a:graphicData uri="http://schemas.openxmlformats.org/drawingml/2006/table">
            <a:tbl>
              <a:tblPr firstRow="1" firstCol="1" bandRow="1"/>
              <a:tblGrid>
                <a:gridCol w="3246242">
                  <a:extLst>
                    <a:ext uri="{9D8B030D-6E8A-4147-A177-3AD203B41FA5}">
                      <a16:colId xmlns:a16="http://schemas.microsoft.com/office/drawing/2014/main" val="1817452846"/>
                    </a:ext>
                  </a:extLst>
                </a:gridCol>
                <a:gridCol w="3246242">
                  <a:extLst>
                    <a:ext uri="{9D8B030D-6E8A-4147-A177-3AD203B41FA5}">
                      <a16:colId xmlns:a16="http://schemas.microsoft.com/office/drawing/2014/main" val="404765675"/>
                    </a:ext>
                  </a:extLst>
                </a:gridCol>
                <a:gridCol w="3246943">
                  <a:extLst>
                    <a:ext uri="{9D8B030D-6E8A-4147-A177-3AD203B41FA5}">
                      <a16:colId xmlns:a16="http://schemas.microsoft.com/office/drawing/2014/main" val="1512381033"/>
                    </a:ext>
                  </a:extLst>
                </a:gridCol>
              </a:tblGrid>
              <a:tr h="820239">
                <a:tc gridSpan="3">
                  <a:txBody>
                    <a:bodyPr/>
                    <a:lstStyle/>
                    <a:p>
                      <a:pPr algn="ctr">
                        <a:lnSpc>
                          <a:spcPct val="115000"/>
                        </a:lnSpc>
                        <a:spcAft>
                          <a:spcPts val="0"/>
                        </a:spcAft>
                      </a:pPr>
                      <a:r>
                        <a:rPr lang="en-GB" sz="2000" b="1" dirty="0">
                          <a:effectLst/>
                          <a:latin typeface="Calibri" panose="020F0502020204030204" pitchFamily="34" charset="0"/>
                          <a:ea typeface="Calibri" panose="020F0502020204030204" pitchFamily="34" charset="0"/>
                          <a:cs typeface="Times New Roman" panose="02020603050405020304" pitchFamily="18" charset="0"/>
                        </a:rPr>
                        <a:t>Sacred Heart Catholic Primary School – Curriculum Intent</a:t>
                      </a:r>
                    </a:p>
                    <a:p>
                      <a:pPr algn="ctr">
                        <a:lnSpc>
                          <a:spcPct val="115000"/>
                        </a:lnSpc>
                        <a:spcAft>
                          <a:spcPts val="0"/>
                        </a:spcAft>
                      </a:pPr>
                      <a:r>
                        <a:rPr lang="en-GB" sz="600" dirty="0">
                          <a:effectLst/>
                          <a:latin typeface="Calibri" panose="020F0502020204030204" pitchFamily="34" charset="0"/>
                          <a:ea typeface="Calibri" panose="020F0502020204030204" pitchFamily="34" charset="0"/>
                          <a:cs typeface="Times New Roman" panose="02020603050405020304" pitchFamily="18" charset="0"/>
                        </a:rPr>
                        <a:t> </a:t>
                      </a:r>
                    </a:p>
                    <a:p>
                      <a:pPr algn="ctr" fontAlgn="t">
                        <a:spcAft>
                          <a:spcPts val="0"/>
                        </a:spcAft>
                      </a:pPr>
                      <a:r>
                        <a:rPr lang="en-GB" sz="1800" i="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We strive to nurture a love of learning through excellence in learning, pastoral care and faith formation.</a:t>
                      </a:r>
                      <a:endParaRPr lang="en-GB" sz="1800" dirty="0">
                        <a:effectLst/>
                        <a:latin typeface="Calibri" panose="020F0502020204030204" pitchFamily="34" charset="0"/>
                        <a:ea typeface="Times New Roman" panose="02020603050405020304" pitchFamily="18" charset="0"/>
                        <a:cs typeface="Times New Roman" panose="02020603050405020304" pitchFamily="18" charset="0"/>
                      </a:endParaRPr>
                    </a:p>
                  </a:txBody>
                  <a:tcPr marL="63792" marR="637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301916278"/>
                  </a:ext>
                </a:extLst>
              </a:tr>
              <a:tr h="217947">
                <a:tc>
                  <a:txBody>
                    <a:bodyPr/>
                    <a:lstStyle/>
                    <a:p>
                      <a:pPr algn="ctr">
                        <a:lnSpc>
                          <a:spcPct val="115000"/>
                        </a:lnSpc>
                        <a:spcAft>
                          <a:spcPts val="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Faith</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3792" marR="637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Hope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3792" marR="637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Love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3792" marR="6379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61348617"/>
                  </a:ext>
                </a:extLst>
              </a:tr>
              <a:tr h="3440450">
                <a:tc>
                  <a:txBody>
                    <a:bodyPr/>
                    <a:lstStyle/>
                    <a:p>
                      <a:pPr marL="291465" indent="-269875">
                        <a:lnSpc>
                          <a:spcPct val="150000"/>
                        </a:lnSpc>
                        <a:spcAft>
                          <a:spcPts val="0"/>
                        </a:spcAft>
                      </a:pPr>
                      <a:r>
                        <a:rPr lang="en-GB" sz="1600" dirty="0">
                          <a:effectLst/>
                          <a:latin typeface="Calibri" panose="020F0502020204030204" pitchFamily="34" charset="0"/>
                          <a:ea typeface="Calibri" panose="020F0502020204030204" pitchFamily="34" charset="0"/>
                          <a:cs typeface="Times New Roman" panose="02020603050405020304" pitchFamily="18" charset="0"/>
                        </a:rPr>
                        <a:t>Our curriculum:</a:t>
                      </a:r>
                    </a:p>
                    <a:p>
                      <a:pPr marL="342900" lvl="0" indent="-342900">
                        <a:lnSpc>
                          <a:spcPct val="150000"/>
                        </a:lnSpc>
                        <a:spcAft>
                          <a:spcPts val="0"/>
                        </a:spcAft>
                        <a:buFont typeface="Symbol" panose="05050102010706020507" pitchFamily="18" charset="2"/>
                        <a:buChar char=""/>
                      </a:pPr>
                      <a:r>
                        <a:rPr lang="en-GB" sz="1600" b="1" dirty="0">
                          <a:effectLst/>
                          <a:latin typeface="Calibri" panose="020F0502020204030204" pitchFamily="34" charset="0"/>
                          <a:ea typeface="Calibri" panose="020F0502020204030204" pitchFamily="34" charset="0"/>
                          <a:cs typeface="Times New Roman" panose="02020603050405020304" pitchFamily="18" charset="0"/>
                        </a:rPr>
                        <a:t>Engages</a:t>
                      </a:r>
                      <a:r>
                        <a:rPr lang="en-GB" sz="1600" dirty="0">
                          <a:effectLst/>
                          <a:latin typeface="Calibri" panose="020F0502020204030204" pitchFamily="34" charset="0"/>
                          <a:ea typeface="Calibri" panose="020F0502020204030204" pitchFamily="34" charset="0"/>
                          <a:cs typeface="Times New Roman" panose="02020603050405020304" pitchFamily="18" charset="0"/>
                        </a:rPr>
                        <a:t> and </a:t>
                      </a:r>
                      <a:r>
                        <a:rPr lang="en-GB" sz="16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enthuses </a:t>
                      </a:r>
                      <a:r>
                        <a:rPr lang="en-GB" sz="16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learners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0"/>
                        </a:spcAft>
                        <a:buFont typeface="Symbol" panose="05050102010706020507" pitchFamily="18" charset="2"/>
                        <a:buChar char=""/>
                      </a:pPr>
                      <a:r>
                        <a:rPr lang="en-GB" sz="16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Empowers pupils to confidently </a:t>
                      </a:r>
                      <a:r>
                        <a:rPr lang="en-GB" sz="1600" b="1"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articulate</a:t>
                      </a:r>
                      <a:r>
                        <a:rPr lang="en-GB" sz="16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their beliefs;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0"/>
                        </a:spcAft>
                        <a:buFont typeface="Symbol" panose="05050102010706020507" pitchFamily="18" charset="2"/>
                        <a:buChar char=""/>
                      </a:pPr>
                      <a:r>
                        <a:rPr lang="en-GB" sz="1600" dirty="0">
                          <a:effectLst/>
                          <a:latin typeface="Calibri" panose="020F0502020204030204" pitchFamily="34" charset="0"/>
                          <a:ea typeface="Calibri" panose="020F0502020204030204" pitchFamily="34" charset="0"/>
                          <a:cs typeface="Times New Roman" panose="02020603050405020304" pitchFamily="18" charset="0"/>
                        </a:rPr>
                        <a:t>Sets </a:t>
                      </a:r>
                      <a:r>
                        <a:rPr lang="en-GB" sz="1600" b="1" dirty="0">
                          <a:effectLst/>
                          <a:latin typeface="Calibri" panose="020F0502020204030204" pitchFamily="34" charset="0"/>
                          <a:ea typeface="Calibri" panose="020F0502020204030204" pitchFamily="34" charset="0"/>
                          <a:cs typeface="Times New Roman" panose="02020603050405020304" pitchFamily="18" charset="0"/>
                        </a:rPr>
                        <a:t>high expectations</a:t>
                      </a:r>
                      <a:r>
                        <a:rPr lang="en-GB" sz="1600" dirty="0">
                          <a:effectLst/>
                          <a:latin typeface="Calibri" panose="020F0502020204030204" pitchFamily="34" charset="0"/>
                          <a:ea typeface="Calibri" panose="020F0502020204030204" pitchFamily="34" charset="0"/>
                          <a:cs typeface="Times New Roman" panose="02020603050405020304" pitchFamily="18" charset="0"/>
                        </a:rPr>
                        <a:t> for all pupils so that no child is left behind;</a:t>
                      </a:r>
                    </a:p>
                    <a:p>
                      <a:pPr marL="342900" lvl="0" indent="-342900">
                        <a:lnSpc>
                          <a:spcPct val="150000"/>
                        </a:lnSpc>
                        <a:spcAft>
                          <a:spcPts val="0"/>
                        </a:spcAft>
                        <a:buFont typeface="Symbol" panose="05050102010706020507" pitchFamily="18" charset="2"/>
                        <a:buChar char=""/>
                      </a:pPr>
                      <a:r>
                        <a:rPr lang="en-GB" sz="1600" dirty="0">
                          <a:effectLst/>
                          <a:latin typeface="Calibri" panose="020F0502020204030204" pitchFamily="34" charset="0"/>
                          <a:ea typeface="Calibri" panose="020F0502020204030204" pitchFamily="34" charset="0"/>
                          <a:cs typeface="Times New Roman" panose="02020603050405020304" pitchFamily="18" charset="0"/>
                        </a:rPr>
                        <a:t>Encourages pupils to have </a:t>
                      </a:r>
                      <a:r>
                        <a:rPr lang="en-GB" sz="1600" b="1" dirty="0">
                          <a:effectLst/>
                          <a:latin typeface="Calibri" panose="020F0502020204030204" pitchFamily="34" charset="0"/>
                          <a:ea typeface="Calibri" panose="020F0502020204030204" pitchFamily="34" charset="0"/>
                          <a:cs typeface="Times New Roman" panose="02020603050405020304" pitchFamily="18" charset="0"/>
                        </a:rPr>
                        <a:t>resilience</a:t>
                      </a:r>
                      <a:r>
                        <a:rPr lang="en-GB" sz="1600" dirty="0">
                          <a:effectLst/>
                          <a:latin typeface="Calibri" panose="020F0502020204030204" pitchFamily="34" charset="0"/>
                          <a:ea typeface="Calibri" panose="020F0502020204030204" pitchFamily="34" charset="0"/>
                          <a:cs typeface="Times New Roman" panose="02020603050405020304" pitchFamily="18" charset="0"/>
                        </a:rPr>
                        <a:t> and </a:t>
                      </a:r>
                      <a:r>
                        <a:rPr lang="en-GB" sz="1600" b="1" dirty="0">
                          <a:effectLst/>
                          <a:latin typeface="Calibri" panose="020F0502020204030204" pitchFamily="34" charset="0"/>
                          <a:ea typeface="Calibri" panose="020F0502020204030204" pitchFamily="34" charset="0"/>
                          <a:cs typeface="Times New Roman" panose="02020603050405020304" pitchFamily="18" charset="0"/>
                        </a:rPr>
                        <a:t>faith in themselves</a:t>
                      </a:r>
                      <a:r>
                        <a:rPr lang="en-GB" sz="16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91465" indent="-269875">
                        <a:lnSpc>
                          <a:spcPct val="150000"/>
                        </a:lnSpc>
                        <a:spcAft>
                          <a:spcPts val="0"/>
                        </a:spcAft>
                      </a:pPr>
                      <a:r>
                        <a:rPr lang="en-GB" sz="1600" dirty="0">
                          <a:effectLst/>
                          <a:latin typeface="Calibri" panose="020F0502020204030204" pitchFamily="34" charset="0"/>
                          <a:ea typeface="Calibri" panose="020F0502020204030204" pitchFamily="34" charset="0"/>
                          <a:cs typeface="Times New Roman" panose="02020603050405020304" pitchFamily="18" charset="0"/>
                        </a:rPr>
                        <a:t>Our curriculum:</a:t>
                      </a:r>
                    </a:p>
                    <a:p>
                      <a:pPr marL="342900" lvl="0" indent="-342900">
                        <a:lnSpc>
                          <a:spcPct val="150000"/>
                        </a:lnSpc>
                        <a:spcAft>
                          <a:spcPts val="0"/>
                        </a:spcAft>
                        <a:buFont typeface="Symbol" panose="05050102010706020507" pitchFamily="18" charset="2"/>
                        <a:buChar char=""/>
                      </a:pPr>
                      <a:r>
                        <a:rPr lang="en-GB" sz="1600" dirty="0">
                          <a:effectLst/>
                          <a:latin typeface="Calibri" panose="020F0502020204030204" pitchFamily="34" charset="0"/>
                          <a:ea typeface="Calibri" panose="020F0502020204030204" pitchFamily="34" charset="0"/>
                          <a:cs typeface="Calibri" panose="020F0502020204030204" pitchFamily="34" charset="0"/>
                        </a:rPr>
                        <a:t>Allows pupils to be </a:t>
                      </a:r>
                      <a:r>
                        <a:rPr lang="en-GB" sz="1600" b="1" dirty="0">
                          <a:effectLst/>
                          <a:latin typeface="Calibri" panose="020F0502020204030204" pitchFamily="34" charset="0"/>
                          <a:ea typeface="Calibri" panose="020F0502020204030204" pitchFamily="34" charset="0"/>
                          <a:cs typeface="Calibri" panose="020F0502020204030204" pitchFamily="34" charset="0"/>
                        </a:rPr>
                        <a:t>challenge</a:t>
                      </a:r>
                      <a:r>
                        <a:rPr lang="en-GB" sz="1600" dirty="0">
                          <a:effectLst/>
                          <a:latin typeface="Calibri" panose="020F0502020204030204" pitchFamily="34" charset="0"/>
                          <a:ea typeface="Calibri" panose="020F0502020204030204" pitchFamily="34" charset="0"/>
                          <a:cs typeface="Calibri" panose="020F0502020204030204" pitchFamily="34" charset="0"/>
                        </a:rPr>
                        <a:t> themselves and each other;</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0"/>
                        </a:spcAft>
                        <a:buFont typeface="Symbol" panose="05050102010706020507" pitchFamily="18" charset="2"/>
                        <a:buChar char=""/>
                      </a:pPr>
                      <a:r>
                        <a:rPr lang="en-GB" sz="1600" dirty="0">
                          <a:effectLst/>
                          <a:latin typeface="Calibri" panose="020F0502020204030204" pitchFamily="34" charset="0"/>
                          <a:ea typeface="Calibri" panose="020F0502020204030204" pitchFamily="34" charset="0"/>
                          <a:cs typeface="Calibri" panose="020F0502020204030204" pitchFamily="34" charset="0"/>
                        </a:rPr>
                        <a:t>Encourages pupils to work </a:t>
                      </a:r>
                      <a:r>
                        <a:rPr lang="en-GB" sz="1600" b="1" dirty="0">
                          <a:effectLst/>
                          <a:latin typeface="Calibri" panose="020F0502020204030204" pitchFamily="34" charset="0"/>
                          <a:ea typeface="Calibri" panose="020F0502020204030204" pitchFamily="34" charset="0"/>
                          <a:cs typeface="Calibri" panose="020F0502020204030204" pitchFamily="34" charset="0"/>
                        </a:rPr>
                        <a:t>collaboratively </a:t>
                      </a:r>
                      <a:r>
                        <a:rPr lang="en-GB" sz="1600" dirty="0">
                          <a:effectLst/>
                          <a:latin typeface="Calibri" panose="020F0502020204030204" pitchFamily="34" charset="0"/>
                          <a:ea typeface="Calibri" panose="020F0502020204030204" pitchFamily="34" charset="0"/>
                          <a:cs typeface="Calibri" panose="020F0502020204030204" pitchFamily="34" charset="0"/>
                        </a:rPr>
                        <a:t>to build on </a:t>
                      </a:r>
                      <a:r>
                        <a:rPr lang="en-GB" sz="1600" b="1" dirty="0">
                          <a:effectLst/>
                          <a:latin typeface="Calibri" panose="020F0502020204030204" pitchFamily="34" charset="0"/>
                          <a:ea typeface="Calibri" panose="020F0502020204030204" pitchFamily="34" charset="0"/>
                          <a:cs typeface="Calibri" panose="020F0502020204030204" pitchFamily="34" charset="0"/>
                        </a:rPr>
                        <a:t>existing skills and knowledge</a:t>
                      </a:r>
                      <a:r>
                        <a:rPr lang="en-GB" sz="1600" dirty="0">
                          <a:effectLst/>
                          <a:latin typeface="Calibri" panose="020F0502020204030204" pitchFamily="34" charset="0"/>
                          <a:ea typeface="Calibri" panose="020F0502020204030204" pitchFamily="34" charset="0"/>
                          <a:cs typeface="Calibri" panose="020F0502020204030204" pitchFamily="34" charset="0"/>
                        </a:rPr>
                        <a:t> and acquire </a:t>
                      </a:r>
                      <a:r>
                        <a:rPr lang="en-GB" sz="1600" b="1" dirty="0">
                          <a:effectLst/>
                          <a:latin typeface="Calibri" panose="020F0502020204030204" pitchFamily="34" charset="0"/>
                          <a:ea typeface="Calibri" panose="020F0502020204030204" pitchFamily="34" charset="0"/>
                          <a:cs typeface="Calibri" panose="020F0502020204030204" pitchFamily="34" charset="0"/>
                        </a:rPr>
                        <a:t>ones also</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spcAft>
                          <a:spcPts val="0"/>
                        </a:spcAft>
                        <a:buFont typeface="Symbol" panose="05050102010706020507" pitchFamily="18" charset="2"/>
                        <a:buChar char=""/>
                      </a:pPr>
                      <a:r>
                        <a:rPr lang="en-GB" sz="1600" dirty="0">
                          <a:effectLst/>
                          <a:latin typeface="Calibri" panose="020F0502020204030204" pitchFamily="34" charset="0"/>
                          <a:ea typeface="Calibri" panose="020F0502020204030204" pitchFamily="34" charset="0"/>
                          <a:cs typeface="Calibri" panose="020F0502020204030204" pitchFamily="34" charset="0"/>
                        </a:rPr>
                        <a:t>Is </a:t>
                      </a:r>
                      <a:r>
                        <a:rPr lang="en-GB" sz="1600" b="1" dirty="0">
                          <a:effectLst/>
                          <a:latin typeface="Calibri" panose="020F0502020204030204" pitchFamily="34" charset="0"/>
                          <a:ea typeface="Calibri" panose="020F0502020204030204" pitchFamily="34" charset="0"/>
                          <a:cs typeface="Calibri" panose="020F0502020204030204" pitchFamily="34" charset="0"/>
                        </a:rPr>
                        <a:t>continually developed</a:t>
                      </a:r>
                      <a:r>
                        <a:rPr lang="en-GB" sz="1600" dirty="0">
                          <a:effectLst/>
                          <a:latin typeface="Calibri" panose="020F0502020204030204" pitchFamily="34" charset="0"/>
                          <a:ea typeface="Calibri" panose="020F0502020204030204" pitchFamily="34" charset="0"/>
                          <a:cs typeface="Calibri" panose="020F0502020204030204" pitchFamily="34" charset="0"/>
                        </a:rPr>
                        <a:t> through effective </a:t>
                      </a:r>
                      <a:r>
                        <a:rPr lang="en-GB" sz="1600" b="1" dirty="0">
                          <a:effectLst/>
                          <a:latin typeface="Calibri" panose="020F0502020204030204" pitchFamily="34" charset="0"/>
                          <a:ea typeface="Calibri" panose="020F0502020204030204" pitchFamily="34" charset="0"/>
                          <a:cs typeface="Calibri" panose="020F0502020204030204" pitchFamily="34" charset="0"/>
                        </a:rPr>
                        <a:t>CPD</a:t>
                      </a:r>
                      <a:r>
                        <a:rPr lang="en-GB" sz="1600" dirty="0">
                          <a:effectLst/>
                          <a:latin typeface="Calibri" panose="020F0502020204030204" pitchFamily="34" charset="0"/>
                          <a:ea typeface="Calibri" panose="020F0502020204030204" pitchFamily="34" charset="0"/>
                          <a:cs typeface="Calibri" panose="020F0502020204030204" pitchFamily="34" charset="0"/>
                        </a:rPr>
                        <a:t> and reflective dialogue and practice;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91465" indent="-269875">
                        <a:lnSpc>
                          <a:spcPct val="150000"/>
                        </a:lnSpc>
                        <a:spcAft>
                          <a:spcPts val="0"/>
                        </a:spcAft>
                      </a:pPr>
                      <a:r>
                        <a:rPr lang="en-GB" sz="1600" dirty="0">
                          <a:effectLst/>
                          <a:latin typeface="Calibri" panose="020F0502020204030204" pitchFamily="34" charset="0"/>
                          <a:ea typeface="Calibri" panose="020F0502020204030204" pitchFamily="34" charset="0"/>
                          <a:cs typeface="Times New Roman" panose="02020603050405020304" pitchFamily="18" charset="0"/>
                        </a:rPr>
                        <a:t>Our curriculum:</a:t>
                      </a:r>
                    </a:p>
                    <a:p>
                      <a:pPr marL="342900" lvl="0" indent="-342900">
                        <a:lnSpc>
                          <a:spcPct val="150000"/>
                        </a:lnSpc>
                        <a:spcAft>
                          <a:spcPts val="0"/>
                        </a:spcAft>
                        <a:buFont typeface="Symbol" panose="05050102010706020507" pitchFamily="18" charset="2"/>
                        <a:buChar char=""/>
                      </a:pPr>
                      <a:r>
                        <a:rPr lang="en-GB" sz="1600" dirty="0">
                          <a:effectLst/>
                          <a:latin typeface="Calibri" panose="020F0502020204030204" pitchFamily="34" charset="0"/>
                          <a:ea typeface="Calibri" panose="020F0502020204030204" pitchFamily="34" charset="0"/>
                          <a:cs typeface="Times New Roman" panose="02020603050405020304" pitchFamily="18" charset="0"/>
                        </a:rPr>
                        <a:t>Promotes </a:t>
                      </a:r>
                      <a:r>
                        <a:rPr lang="en-GB" sz="1600" b="1" dirty="0">
                          <a:effectLst/>
                          <a:latin typeface="Calibri" panose="020F0502020204030204" pitchFamily="34" charset="0"/>
                          <a:ea typeface="Calibri" panose="020F0502020204030204" pitchFamily="34" charset="0"/>
                          <a:cs typeface="Times New Roman" panose="02020603050405020304" pitchFamily="18" charset="0"/>
                        </a:rPr>
                        <a:t>Gospel</a:t>
                      </a:r>
                      <a:r>
                        <a:rPr lang="en-GB" sz="1600" dirty="0">
                          <a:effectLst/>
                          <a:latin typeface="Calibri" panose="020F0502020204030204" pitchFamily="34" charset="0"/>
                          <a:ea typeface="Calibri" panose="020F0502020204030204" pitchFamily="34" charset="0"/>
                          <a:cs typeface="Times New Roman" panose="02020603050405020304" pitchFamily="18" charset="0"/>
                        </a:rPr>
                        <a:t> and </a:t>
                      </a:r>
                      <a:r>
                        <a:rPr lang="en-GB" sz="1600" b="1" dirty="0">
                          <a:effectLst/>
                          <a:latin typeface="Calibri" panose="020F0502020204030204" pitchFamily="34" charset="0"/>
                          <a:ea typeface="Calibri" panose="020F0502020204030204" pitchFamily="34" charset="0"/>
                          <a:cs typeface="Times New Roman" panose="02020603050405020304" pitchFamily="18" charset="0"/>
                        </a:rPr>
                        <a:t>British Values, loving </a:t>
                      </a:r>
                      <a:r>
                        <a:rPr lang="en-GB" sz="1600" dirty="0">
                          <a:effectLst/>
                          <a:latin typeface="Calibri" panose="020F0502020204030204" pitchFamily="34" charset="0"/>
                          <a:ea typeface="Calibri" panose="020F0502020204030204" pitchFamily="34" charset="0"/>
                          <a:cs typeface="Times New Roman" panose="02020603050405020304" pitchFamily="18" charset="0"/>
                        </a:rPr>
                        <a:t>and</a:t>
                      </a:r>
                      <a:r>
                        <a:rPr lang="en-GB" sz="1600" b="1" dirty="0">
                          <a:effectLst/>
                          <a:latin typeface="Calibri" panose="020F0502020204030204" pitchFamily="34" charset="0"/>
                          <a:ea typeface="Calibri" panose="020F0502020204030204" pitchFamily="34" charset="0"/>
                          <a:cs typeface="Times New Roman" panose="02020603050405020304" pitchFamily="18" charset="0"/>
                        </a:rPr>
                        <a:t> celebrating</a:t>
                      </a:r>
                      <a:r>
                        <a:rPr lang="en-GB" sz="1600" dirty="0">
                          <a:effectLst/>
                          <a:latin typeface="Calibri" panose="020F0502020204030204" pitchFamily="34" charset="0"/>
                          <a:ea typeface="Calibri" panose="020F0502020204030204" pitchFamily="34" charset="0"/>
                          <a:cs typeface="Times New Roman" panose="02020603050405020304" pitchFamily="18" charset="0"/>
                        </a:rPr>
                        <a:t> differences</a:t>
                      </a:r>
                    </a:p>
                    <a:p>
                      <a:pPr marL="342900" lvl="0" indent="-342900">
                        <a:lnSpc>
                          <a:spcPct val="150000"/>
                        </a:lnSpc>
                        <a:spcAft>
                          <a:spcPts val="0"/>
                        </a:spcAft>
                        <a:buFont typeface="Symbol" panose="05050102010706020507" pitchFamily="18" charset="2"/>
                        <a:buChar char=""/>
                      </a:pPr>
                      <a:r>
                        <a:rPr lang="en-GB" sz="1600" dirty="0">
                          <a:effectLst/>
                          <a:latin typeface="Calibri" panose="020F0502020204030204" pitchFamily="34" charset="0"/>
                          <a:ea typeface="Calibri" panose="020F0502020204030204" pitchFamily="34" charset="0"/>
                          <a:cs typeface="Times New Roman" panose="02020603050405020304" pitchFamily="18" charset="0"/>
                        </a:rPr>
                        <a:t>Promotes </a:t>
                      </a:r>
                      <a:r>
                        <a:rPr lang="en-GB" sz="1600" b="1" dirty="0">
                          <a:effectLst/>
                          <a:latin typeface="Calibri" panose="020F0502020204030204" pitchFamily="34" charset="0"/>
                          <a:ea typeface="Calibri" panose="020F0502020204030204" pitchFamily="34" charset="0"/>
                          <a:cs typeface="Times New Roman" panose="02020603050405020304" pitchFamily="18" charset="0"/>
                        </a:rPr>
                        <a:t>self-motivation</a:t>
                      </a:r>
                      <a:r>
                        <a:rPr lang="en-GB" sz="1600" dirty="0">
                          <a:effectLst/>
                          <a:latin typeface="Calibri" panose="020F0502020204030204" pitchFamily="34" charset="0"/>
                          <a:ea typeface="Calibri" panose="020F0502020204030204" pitchFamily="34" charset="0"/>
                          <a:cs typeface="Times New Roman" panose="02020603050405020304" pitchFamily="18" charset="0"/>
                        </a:rPr>
                        <a:t> for a life-long </a:t>
                      </a:r>
                      <a:r>
                        <a:rPr lang="en-GB" sz="1600" b="1" dirty="0">
                          <a:effectLst/>
                          <a:latin typeface="Calibri" panose="020F0502020204030204" pitchFamily="34" charset="0"/>
                          <a:ea typeface="Calibri" panose="020F0502020204030204" pitchFamily="34" charset="0"/>
                          <a:cs typeface="Times New Roman" panose="02020603050405020304" pitchFamily="18" charset="0"/>
                        </a:rPr>
                        <a:t>love of learning</a:t>
                      </a:r>
                      <a:r>
                        <a:rPr lang="en-GB" sz="1600" dirty="0">
                          <a:effectLst/>
                          <a:latin typeface="Calibri" panose="020F0502020204030204" pitchFamily="34" charset="0"/>
                          <a:ea typeface="Calibri" panose="020F0502020204030204" pitchFamily="34" charset="0"/>
                          <a:cs typeface="Times New Roman" panose="02020603050405020304" pitchFamily="18" charset="0"/>
                        </a:rPr>
                        <a:t>;</a:t>
                      </a:r>
                    </a:p>
                    <a:p>
                      <a:pPr marL="342900" lvl="0" indent="-342900">
                        <a:lnSpc>
                          <a:spcPct val="150000"/>
                        </a:lnSpc>
                        <a:spcAft>
                          <a:spcPts val="0"/>
                        </a:spcAft>
                        <a:buFont typeface="Symbol" panose="05050102010706020507" pitchFamily="18" charset="2"/>
                        <a:buChar char=""/>
                      </a:pPr>
                      <a:r>
                        <a:rPr lang="en-GB" sz="1600" dirty="0">
                          <a:effectLst/>
                          <a:latin typeface="Calibri" panose="020F0502020204030204" pitchFamily="34" charset="0"/>
                          <a:ea typeface="Calibri" panose="020F0502020204030204" pitchFamily="34" charset="0"/>
                          <a:cs typeface="Times New Roman" panose="02020603050405020304" pitchFamily="18" charset="0"/>
                        </a:rPr>
                        <a:t>Allows opportunities to </a:t>
                      </a:r>
                      <a:r>
                        <a:rPr lang="en-GB" sz="1600" b="1" dirty="0">
                          <a:effectLst/>
                          <a:latin typeface="Calibri" panose="020F0502020204030204" pitchFamily="34" charset="0"/>
                          <a:ea typeface="Calibri" panose="020F0502020204030204" pitchFamily="34" charset="0"/>
                          <a:cs typeface="Times New Roman" panose="02020603050405020304" pitchFamily="18" charset="0"/>
                        </a:rPr>
                        <a:t>serve</a:t>
                      </a:r>
                      <a:r>
                        <a:rPr lang="en-GB" sz="1600" dirty="0">
                          <a:effectLst/>
                          <a:latin typeface="Calibri" panose="020F0502020204030204" pitchFamily="34" charset="0"/>
                          <a:ea typeface="Calibri" panose="020F0502020204030204" pitchFamily="34" charset="0"/>
                          <a:cs typeface="Times New Roman" panose="02020603050405020304" pitchFamily="18" charset="0"/>
                        </a:rPr>
                        <a:t> others so pupils develop a </a:t>
                      </a:r>
                      <a:r>
                        <a:rPr lang="en-GB" sz="1600" b="1" dirty="0">
                          <a:effectLst/>
                          <a:latin typeface="Calibri" panose="020F0502020204030204" pitchFamily="34" charset="0"/>
                          <a:ea typeface="Calibri" panose="020F0502020204030204" pitchFamily="34" charset="0"/>
                          <a:cs typeface="Times New Roman" panose="02020603050405020304" pitchFamily="18" charset="0"/>
                        </a:rPr>
                        <a:t>sense of citizenship</a:t>
                      </a:r>
                      <a:r>
                        <a:rPr lang="en-GB" sz="1600" dirty="0">
                          <a:effectLst/>
                          <a:latin typeface="Calibri" panose="020F0502020204030204" pitchFamily="34" charset="0"/>
                          <a:ea typeface="Calibri" panose="020F0502020204030204" pitchFamily="34" charset="0"/>
                          <a:cs typeface="Times New Roman" panose="02020603050405020304" pitchFamily="18" charset="0"/>
                        </a:rPr>
                        <a:t>;</a:t>
                      </a:r>
                    </a:p>
                    <a:p>
                      <a:pPr marL="342900" lvl="0" indent="-342900">
                        <a:lnSpc>
                          <a:spcPct val="150000"/>
                        </a:lnSpc>
                        <a:spcAft>
                          <a:spcPts val="0"/>
                        </a:spcAft>
                        <a:buFont typeface="Symbol" panose="05050102010706020507" pitchFamily="18" charset="2"/>
                        <a:buChar char=""/>
                      </a:pPr>
                      <a:r>
                        <a:rPr lang="en-GB" sz="1600" dirty="0">
                          <a:effectLst/>
                          <a:latin typeface="Calibri" panose="020F0502020204030204" pitchFamily="34" charset="0"/>
                          <a:ea typeface="Calibri" panose="020F0502020204030204" pitchFamily="34" charset="0"/>
                          <a:cs typeface="Times New Roman" panose="02020603050405020304" pitchFamily="18" charset="0"/>
                        </a:rPr>
                        <a:t>Aims to </a:t>
                      </a:r>
                      <a:r>
                        <a:rPr lang="en-GB" sz="1600" b="1" dirty="0">
                          <a:effectLst/>
                          <a:latin typeface="Calibri" panose="020F0502020204030204" pitchFamily="34" charset="0"/>
                          <a:ea typeface="Calibri" panose="020F0502020204030204" pitchFamily="34" charset="0"/>
                          <a:cs typeface="Times New Roman" panose="02020603050405020304" pitchFamily="18" charset="0"/>
                        </a:rPr>
                        <a:t>develop</a:t>
                      </a:r>
                      <a:r>
                        <a:rPr lang="en-GB" sz="1600" dirty="0">
                          <a:effectLst/>
                          <a:latin typeface="Calibri" panose="020F0502020204030204" pitchFamily="34" charset="0"/>
                          <a:ea typeface="Calibri" panose="020F0502020204030204" pitchFamily="34" charset="0"/>
                          <a:cs typeface="Times New Roman" panose="02020603050405020304" pitchFamily="18" charset="0"/>
                        </a:rPr>
                        <a:t> </a:t>
                      </a:r>
                      <a:r>
                        <a:rPr lang="en-GB" sz="1600" b="1" dirty="0">
                          <a:effectLst/>
                          <a:latin typeface="Calibri" panose="020F0502020204030204" pitchFamily="34" charset="0"/>
                          <a:ea typeface="Calibri" panose="020F0502020204030204" pitchFamily="34" charset="0"/>
                          <a:cs typeface="Times New Roman" panose="02020603050405020304" pitchFamily="18" charset="0"/>
                        </a:rPr>
                        <a:t>physical</a:t>
                      </a:r>
                      <a:r>
                        <a:rPr lang="en-GB" sz="1600" dirty="0">
                          <a:effectLst/>
                          <a:latin typeface="Calibri" panose="020F0502020204030204" pitchFamily="34" charset="0"/>
                          <a:ea typeface="Calibri" panose="020F0502020204030204" pitchFamily="34" charset="0"/>
                          <a:cs typeface="Times New Roman" panose="02020603050405020304" pitchFamily="18" charset="0"/>
                        </a:rPr>
                        <a:t> and </a:t>
                      </a:r>
                      <a:r>
                        <a:rPr lang="en-GB" sz="1600" b="1" dirty="0">
                          <a:effectLst/>
                          <a:latin typeface="Calibri" panose="020F0502020204030204" pitchFamily="34" charset="0"/>
                          <a:ea typeface="Calibri" panose="020F0502020204030204" pitchFamily="34" charset="0"/>
                          <a:cs typeface="Times New Roman" panose="02020603050405020304" pitchFamily="18" charset="0"/>
                        </a:rPr>
                        <a:t>mental health</a:t>
                      </a:r>
                      <a:r>
                        <a:rPr lang="en-GB" sz="16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16572825"/>
                  </a:ext>
                </a:extLst>
              </a:tr>
            </a:tbl>
          </a:graphicData>
        </a:graphic>
      </p:graphicFrame>
      <p:pic>
        <p:nvPicPr>
          <p:cNvPr id="2" name="Picture 1">
            <a:extLst>
              <a:ext uri="{FF2B5EF4-FFF2-40B4-BE49-F238E27FC236}">
                <a16:creationId xmlns:a16="http://schemas.microsoft.com/office/drawing/2014/main" id="{BFD58C88-0C7B-4C69-A6E2-583C2EE7E717}"/>
              </a:ext>
            </a:extLst>
          </p:cNvPr>
          <p:cNvPicPr>
            <a:picLocks noChangeAspect="1"/>
          </p:cNvPicPr>
          <p:nvPr/>
        </p:nvPicPr>
        <p:blipFill>
          <a:blip r:embed="rId2"/>
          <a:stretch>
            <a:fillRect/>
          </a:stretch>
        </p:blipFill>
        <p:spPr>
          <a:xfrm>
            <a:off x="10367709" y="244802"/>
            <a:ext cx="1438781" cy="1237595"/>
          </a:xfrm>
          <a:prstGeom prst="rect">
            <a:avLst/>
          </a:prstGeom>
        </p:spPr>
      </p:pic>
    </p:spTree>
    <p:extLst>
      <p:ext uri="{BB962C8B-B14F-4D97-AF65-F5344CB8AC3E}">
        <p14:creationId xmlns:p14="http://schemas.microsoft.com/office/powerpoint/2010/main" val="18333616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76098" y="47488"/>
            <a:ext cx="7699431" cy="707886"/>
          </a:xfrm>
          <a:prstGeom prst="rect">
            <a:avLst/>
          </a:prstGeom>
          <a:noFill/>
        </p:spPr>
        <p:txBody>
          <a:bodyPr wrap="square" rtlCol="0">
            <a:spAutoFit/>
          </a:bodyPr>
          <a:lstStyle/>
          <a:p>
            <a:r>
              <a:rPr lang="en-GB" sz="4000" b="1" u="sng" dirty="0">
                <a:latin typeface="Leelawadee" panose="020B0502040204020203" pitchFamily="34" charset="-34"/>
                <a:cs typeface="Leelawadee" panose="020B0502040204020203" pitchFamily="34" charset="-34"/>
              </a:rPr>
              <a:t>Curriculum</a:t>
            </a:r>
          </a:p>
        </p:txBody>
      </p:sp>
      <p:sp>
        <p:nvSpPr>
          <p:cNvPr id="2" name="Rectangle 1"/>
          <p:cNvSpPr/>
          <p:nvPr/>
        </p:nvSpPr>
        <p:spPr>
          <a:xfrm>
            <a:off x="9791700" y="2504212"/>
            <a:ext cx="2272489" cy="369332"/>
          </a:xfrm>
          <a:prstGeom prst="rect">
            <a:avLst/>
          </a:prstGeom>
        </p:spPr>
        <p:txBody>
          <a:bodyPr wrap="square">
            <a:spAutoFit/>
          </a:bodyPr>
          <a:lstStyle/>
          <a:p>
            <a:pPr eaLnBrk="0" fontAlgn="base" hangingPunct="0">
              <a:spcBef>
                <a:spcPct val="0"/>
              </a:spcBef>
              <a:spcAft>
                <a:spcPct val="0"/>
              </a:spcAft>
            </a:pPr>
            <a:r>
              <a:rPr lang="en-GB" dirty="0">
                <a:latin typeface="Leelawadee" panose="020B0502040204020203" pitchFamily="34" charset="-34"/>
                <a:cs typeface="Leelawadee" panose="020B0502040204020203" pitchFamily="34" charset="-34"/>
              </a:rPr>
              <a:t>.  </a:t>
            </a:r>
          </a:p>
        </p:txBody>
      </p:sp>
      <p:sp>
        <p:nvSpPr>
          <p:cNvPr id="4" name="Rectangle 3"/>
          <p:cNvSpPr/>
          <p:nvPr/>
        </p:nvSpPr>
        <p:spPr>
          <a:xfrm>
            <a:off x="176098" y="755374"/>
            <a:ext cx="9253652" cy="323165"/>
          </a:xfrm>
          <a:prstGeom prst="rect">
            <a:avLst/>
          </a:prstGeom>
        </p:spPr>
        <p:txBody>
          <a:bodyPr wrap="square">
            <a:spAutoFit/>
          </a:bodyPr>
          <a:lstStyle/>
          <a:p>
            <a:pPr fontAlgn="t">
              <a:spcAft>
                <a:spcPts val="0"/>
              </a:spcAft>
            </a:pPr>
            <a:r>
              <a:rPr lang="en-GB" sz="1500" i="1" dirty="0">
                <a:solidFill>
                  <a:srgbClr val="000000"/>
                </a:solidFill>
                <a:latin typeface="Leelawadee" panose="020B0502040204020203" pitchFamily="34" charset="-34"/>
                <a:ea typeface="Times New Roman" panose="02020603050405020304" pitchFamily="18" charset="0"/>
                <a:cs typeface="Leelawadee" panose="020B0502040204020203" pitchFamily="34" charset="-34"/>
              </a:rPr>
              <a:t>We strive to nurture a love of learning through excellence in learning, pastoral care and faith formation.</a:t>
            </a:r>
            <a:endParaRPr lang="en-GB" sz="1500" dirty="0">
              <a:latin typeface="Leelawadee" panose="020B0502040204020203" pitchFamily="34" charset="-34"/>
              <a:ea typeface="Times New Roman" panose="02020603050405020304" pitchFamily="18" charset="0"/>
              <a:cs typeface="Leelawadee" panose="020B0502040204020203" pitchFamily="34" charset="-34"/>
            </a:endParaRPr>
          </a:p>
        </p:txBody>
      </p:sp>
      <p:sp>
        <p:nvSpPr>
          <p:cNvPr id="9" name="Rectangle 1"/>
          <p:cNvSpPr>
            <a:spLocks noChangeArrowheads="1"/>
          </p:cNvSpPr>
          <p:nvPr/>
        </p:nvSpPr>
        <p:spPr bwMode="auto">
          <a:xfrm>
            <a:off x="176098" y="6084185"/>
            <a:ext cx="11755169"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dirty="0">
                <a:latin typeface="Leelawadee" panose="020B0502040204020203" pitchFamily="34" charset="-34"/>
                <a:cs typeface="Leelawadee" panose="020B0502040204020203" pitchFamily="34" charset="-34"/>
              </a:rPr>
              <a:t>Each term, we will send out a curriculum newsletter. </a:t>
            </a:r>
          </a:p>
          <a:p>
            <a:pPr eaLnBrk="0" fontAlgn="base" hangingPunct="0">
              <a:spcBef>
                <a:spcPct val="0"/>
              </a:spcBef>
              <a:spcAft>
                <a:spcPct val="0"/>
              </a:spcAft>
            </a:pPr>
            <a:r>
              <a:rPr lang="en-GB" dirty="0">
                <a:latin typeface="Leelawadee" panose="020B0502040204020203" pitchFamily="34" charset="-34"/>
                <a:cs typeface="Leelawadee" panose="020B0502040204020203" pitchFamily="34" charset="-34"/>
              </a:rPr>
              <a:t>This will describe in more detail what your child will be learning about in the upcoming term. </a:t>
            </a:r>
          </a:p>
        </p:txBody>
      </p:sp>
      <p:pic>
        <p:nvPicPr>
          <p:cNvPr id="5" name="Picture 4">
            <a:extLst>
              <a:ext uri="{FF2B5EF4-FFF2-40B4-BE49-F238E27FC236}">
                <a16:creationId xmlns:a16="http://schemas.microsoft.com/office/drawing/2014/main" id="{CFC99C53-16B7-407D-8AF0-2259EFB9AB1B}"/>
              </a:ext>
            </a:extLst>
          </p:cNvPr>
          <p:cNvPicPr>
            <a:picLocks noChangeAspect="1"/>
          </p:cNvPicPr>
          <p:nvPr/>
        </p:nvPicPr>
        <p:blipFill>
          <a:blip r:embed="rId2"/>
          <a:stretch>
            <a:fillRect/>
          </a:stretch>
        </p:blipFill>
        <p:spPr>
          <a:xfrm>
            <a:off x="10316909" y="280094"/>
            <a:ext cx="1438781" cy="1237595"/>
          </a:xfrm>
          <a:prstGeom prst="rect">
            <a:avLst/>
          </a:prstGeom>
        </p:spPr>
      </p:pic>
      <p:pic>
        <p:nvPicPr>
          <p:cNvPr id="8" name="Picture 7">
            <a:extLst>
              <a:ext uri="{FF2B5EF4-FFF2-40B4-BE49-F238E27FC236}">
                <a16:creationId xmlns:a16="http://schemas.microsoft.com/office/drawing/2014/main" id="{00AD0B72-1B34-4007-8412-9375B92EF9B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0733" y="1105788"/>
            <a:ext cx="9837706" cy="5034695"/>
          </a:xfrm>
          <a:prstGeom prst="rect">
            <a:avLst/>
          </a:prstGeom>
        </p:spPr>
      </p:pic>
    </p:spTree>
    <p:extLst>
      <p:ext uri="{BB962C8B-B14F-4D97-AF65-F5344CB8AC3E}">
        <p14:creationId xmlns:p14="http://schemas.microsoft.com/office/powerpoint/2010/main" val="37764944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76098" y="47488"/>
            <a:ext cx="7699431" cy="707886"/>
          </a:xfrm>
          <a:prstGeom prst="rect">
            <a:avLst/>
          </a:prstGeom>
          <a:noFill/>
        </p:spPr>
        <p:txBody>
          <a:bodyPr wrap="square" rtlCol="0">
            <a:spAutoFit/>
          </a:bodyPr>
          <a:lstStyle/>
          <a:p>
            <a:r>
              <a:rPr lang="en-GB" sz="4000" b="1" u="sng" dirty="0">
                <a:latin typeface="Leelawadee" panose="020B0502040204020203" pitchFamily="34" charset="-34"/>
                <a:cs typeface="Leelawadee" panose="020B0502040204020203" pitchFamily="34" charset="-34"/>
              </a:rPr>
              <a:t>Curriculum</a:t>
            </a:r>
          </a:p>
        </p:txBody>
      </p:sp>
      <p:sp>
        <p:nvSpPr>
          <p:cNvPr id="2" name="Rectangle 1"/>
          <p:cNvSpPr/>
          <p:nvPr/>
        </p:nvSpPr>
        <p:spPr>
          <a:xfrm>
            <a:off x="9791700" y="2504212"/>
            <a:ext cx="2272489" cy="369332"/>
          </a:xfrm>
          <a:prstGeom prst="rect">
            <a:avLst/>
          </a:prstGeom>
        </p:spPr>
        <p:txBody>
          <a:bodyPr wrap="square">
            <a:spAutoFit/>
          </a:bodyPr>
          <a:lstStyle/>
          <a:p>
            <a:pPr eaLnBrk="0" fontAlgn="base" hangingPunct="0">
              <a:spcBef>
                <a:spcPct val="0"/>
              </a:spcBef>
              <a:spcAft>
                <a:spcPct val="0"/>
              </a:spcAft>
            </a:pPr>
            <a:r>
              <a:rPr lang="en-GB" dirty="0">
                <a:latin typeface="Leelawadee" panose="020B0502040204020203" pitchFamily="34" charset="-34"/>
                <a:cs typeface="Leelawadee" panose="020B0502040204020203" pitchFamily="34" charset="-34"/>
              </a:rPr>
              <a:t>.  </a:t>
            </a:r>
          </a:p>
        </p:txBody>
      </p:sp>
      <p:sp>
        <p:nvSpPr>
          <p:cNvPr id="4" name="Rectangle 3"/>
          <p:cNvSpPr/>
          <p:nvPr/>
        </p:nvSpPr>
        <p:spPr>
          <a:xfrm>
            <a:off x="176098" y="755374"/>
            <a:ext cx="9253652" cy="323165"/>
          </a:xfrm>
          <a:prstGeom prst="rect">
            <a:avLst/>
          </a:prstGeom>
        </p:spPr>
        <p:txBody>
          <a:bodyPr wrap="square">
            <a:spAutoFit/>
          </a:bodyPr>
          <a:lstStyle/>
          <a:p>
            <a:pPr fontAlgn="t">
              <a:spcAft>
                <a:spcPts val="0"/>
              </a:spcAft>
            </a:pPr>
            <a:r>
              <a:rPr lang="en-GB" sz="1500" i="1" dirty="0">
                <a:solidFill>
                  <a:srgbClr val="000000"/>
                </a:solidFill>
                <a:latin typeface="Leelawadee" panose="020B0502040204020203" pitchFamily="34" charset="-34"/>
                <a:ea typeface="Times New Roman" panose="02020603050405020304" pitchFamily="18" charset="0"/>
                <a:cs typeface="Leelawadee" panose="020B0502040204020203" pitchFamily="34" charset="-34"/>
              </a:rPr>
              <a:t>We strive to nurture a love of learning through excellence in learning, pastoral care and faith formation.</a:t>
            </a:r>
            <a:endParaRPr lang="en-GB" sz="1500" dirty="0">
              <a:latin typeface="Leelawadee" panose="020B0502040204020203" pitchFamily="34" charset="-34"/>
              <a:ea typeface="Times New Roman" panose="02020603050405020304" pitchFamily="18" charset="0"/>
              <a:cs typeface="Leelawadee" panose="020B0502040204020203" pitchFamily="34" charset="-34"/>
            </a:endParaRPr>
          </a:p>
        </p:txBody>
      </p:sp>
      <p:pic>
        <p:nvPicPr>
          <p:cNvPr id="5" name="Picture 4">
            <a:extLst>
              <a:ext uri="{FF2B5EF4-FFF2-40B4-BE49-F238E27FC236}">
                <a16:creationId xmlns:a16="http://schemas.microsoft.com/office/drawing/2014/main" id="{CFC99C53-16B7-407D-8AF0-2259EFB9AB1B}"/>
              </a:ext>
            </a:extLst>
          </p:cNvPr>
          <p:cNvPicPr>
            <a:picLocks noChangeAspect="1"/>
          </p:cNvPicPr>
          <p:nvPr/>
        </p:nvPicPr>
        <p:blipFill>
          <a:blip r:embed="rId2"/>
          <a:stretch>
            <a:fillRect/>
          </a:stretch>
        </p:blipFill>
        <p:spPr>
          <a:xfrm>
            <a:off x="10316909" y="280094"/>
            <a:ext cx="1438781" cy="1237595"/>
          </a:xfrm>
          <a:prstGeom prst="rect">
            <a:avLst/>
          </a:prstGeom>
        </p:spPr>
      </p:pic>
      <p:pic>
        <p:nvPicPr>
          <p:cNvPr id="6" name="Picture 5">
            <a:extLst>
              <a:ext uri="{FF2B5EF4-FFF2-40B4-BE49-F238E27FC236}">
                <a16:creationId xmlns:a16="http://schemas.microsoft.com/office/drawing/2014/main" id="{BF45610F-FBD3-432F-8AF6-4009D83ADE6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6705" y="1581829"/>
            <a:ext cx="10478962" cy="1571844"/>
          </a:xfrm>
          <a:prstGeom prst="rect">
            <a:avLst/>
          </a:prstGeom>
        </p:spPr>
      </p:pic>
      <p:pic>
        <p:nvPicPr>
          <p:cNvPr id="11" name="Picture 10">
            <a:extLst>
              <a:ext uri="{FF2B5EF4-FFF2-40B4-BE49-F238E27FC236}">
                <a16:creationId xmlns:a16="http://schemas.microsoft.com/office/drawing/2014/main" id="{C264AE7B-8391-49FA-9C1A-2741E7CF357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6705" y="3357824"/>
            <a:ext cx="10478962" cy="2962688"/>
          </a:xfrm>
          <a:prstGeom prst="rect">
            <a:avLst/>
          </a:prstGeom>
        </p:spPr>
      </p:pic>
    </p:spTree>
    <p:extLst>
      <p:ext uri="{BB962C8B-B14F-4D97-AF65-F5344CB8AC3E}">
        <p14:creationId xmlns:p14="http://schemas.microsoft.com/office/powerpoint/2010/main" val="5743025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0873" y="231499"/>
            <a:ext cx="7699431" cy="707886"/>
          </a:xfrm>
          <a:prstGeom prst="rect">
            <a:avLst/>
          </a:prstGeom>
          <a:noFill/>
        </p:spPr>
        <p:txBody>
          <a:bodyPr wrap="square" rtlCol="0">
            <a:spAutoFit/>
          </a:bodyPr>
          <a:lstStyle/>
          <a:p>
            <a:r>
              <a:rPr lang="en-GB" sz="4000" b="1" u="sng" dirty="0">
                <a:latin typeface="Leelawadee" panose="020B0502040204020203" pitchFamily="34" charset="-34"/>
                <a:cs typeface="Leelawadee" panose="020B0502040204020203" pitchFamily="34" charset="-34"/>
              </a:rPr>
              <a:t>Curriculum</a:t>
            </a:r>
          </a:p>
        </p:txBody>
      </p:sp>
      <p:graphicFrame>
        <p:nvGraphicFramePr>
          <p:cNvPr id="2" name="Table 1"/>
          <p:cNvGraphicFramePr>
            <a:graphicFrameLocks noGrp="1"/>
          </p:cNvGraphicFramePr>
          <p:nvPr>
            <p:extLst>
              <p:ext uri="{D42A27DB-BD31-4B8C-83A1-F6EECF244321}">
                <p14:modId xmlns:p14="http://schemas.microsoft.com/office/powerpoint/2010/main" val="2992708841"/>
              </p:ext>
            </p:extLst>
          </p:nvPr>
        </p:nvGraphicFramePr>
        <p:xfrm>
          <a:off x="493841" y="3087332"/>
          <a:ext cx="8602533" cy="2834640"/>
        </p:xfrm>
        <a:graphic>
          <a:graphicData uri="http://schemas.openxmlformats.org/drawingml/2006/table">
            <a:tbl>
              <a:tblPr firstRow="1" bandRow="1">
                <a:tableStyleId>{5C22544A-7EE6-4342-B048-85BDC9FD1C3A}</a:tableStyleId>
              </a:tblPr>
              <a:tblGrid>
                <a:gridCol w="2867511">
                  <a:extLst>
                    <a:ext uri="{9D8B030D-6E8A-4147-A177-3AD203B41FA5}">
                      <a16:colId xmlns:a16="http://schemas.microsoft.com/office/drawing/2014/main" val="2344411078"/>
                    </a:ext>
                  </a:extLst>
                </a:gridCol>
                <a:gridCol w="2867511">
                  <a:extLst>
                    <a:ext uri="{9D8B030D-6E8A-4147-A177-3AD203B41FA5}">
                      <a16:colId xmlns:a16="http://schemas.microsoft.com/office/drawing/2014/main" val="2082579564"/>
                    </a:ext>
                  </a:extLst>
                </a:gridCol>
                <a:gridCol w="2867511">
                  <a:extLst>
                    <a:ext uri="{9D8B030D-6E8A-4147-A177-3AD203B41FA5}">
                      <a16:colId xmlns:a16="http://schemas.microsoft.com/office/drawing/2014/main" val="3491082863"/>
                    </a:ext>
                  </a:extLst>
                </a:gridCol>
              </a:tblGrid>
              <a:tr h="361872">
                <a:tc>
                  <a:txBody>
                    <a:bodyPr/>
                    <a:lstStyle/>
                    <a:p>
                      <a:r>
                        <a:rPr lang="en-GB" sz="1800" dirty="0">
                          <a:solidFill>
                            <a:sysClr val="windowText" lastClr="000000"/>
                          </a:solidFill>
                        </a:rPr>
                        <a:t>Daily</a:t>
                      </a:r>
                    </a:p>
                  </a:txBody>
                  <a:tcPr>
                    <a:solidFill>
                      <a:schemeClr val="accent6">
                        <a:lumMod val="20000"/>
                        <a:lumOff val="80000"/>
                      </a:schemeClr>
                    </a:solidFill>
                  </a:tcPr>
                </a:tc>
                <a:tc>
                  <a:txBody>
                    <a:bodyPr/>
                    <a:lstStyle/>
                    <a:p>
                      <a:r>
                        <a:rPr lang="en-GB" sz="1800" dirty="0">
                          <a:solidFill>
                            <a:sysClr val="windowText" lastClr="000000"/>
                          </a:solidFill>
                        </a:rPr>
                        <a:t>Twice a week</a:t>
                      </a:r>
                    </a:p>
                  </a:txBody>
                  <a:tcPr>
                    <a:solidFill>
                      <a:schemeClr val="accent6">
                        <a:lumMod val="20000"/>
                        <a:lumOff val="80000"/>
                      </a:schemeClr>
                    </a:solidFill>
                  </a:tcPr>
                </a:tc>
                <a:tc>
                  <a:txBody>
                    <a:bodyPr/>
                    <a:lstStyle/>
                    <a:p>
                      <a:r>
                        <a:rPr lang="en-GB" sz="1800" dirty="0">
                          <a:solidFill>
                            <a:sysClr val="windowText" lastClr="000000"/>
                          </a:solidFill>
                        </a:rPr>
                        <a:t>Once a week</a:t>
                      </a:r>
                    </a:p>
                  </a:txBody>
                  <a:tcPr>
                    <a:solidFill>
                      <a:schemeClr val="accent6">
                        <a:lumMod val="20000"/>
                        <a:lumOff val="80000"/>
                      </a:schemeClr>
                    </a:solidFill>
                  </a:tcPr>
                </a:tc>
                <a:extLst>
                  <a:ext uri="{0D108BD9-81ED-4DB2-BD59-A6C34878D82A}">
                    <a16:rowId xmlns:a16="http://schemas.microsoft.com/office/drawing/2014/main" val="3213498886"/>
                  </a:ext>
                </a:extLst>
              </a:tr>
              <a:tr h="314517">
                <a:tc>
                  <a:txBody>
                    <a:bodyPr/>
                    <a:lstStyle/>
                    <a:p>
                      <a:r>
                        <a:rPr lang="en-GB" sz="1800" dirty="0">
                          <a:solidFill>
                            <a:sysClr val="windowText" lastClr="000000"/>
                          </a:solidFill>
                        </a:rPr>
                        <a:t>EYFS/KS1</a:t>
                      </a:r>
                      <a:r>
                        <a:rPr lang="en-GB" sz="1800" baseline="0" dirty="0">
                          <a:solidFill>
                            <a:sysClr val="windowText" lastClr="000000"/>
                          </a:solidFill>
                        </a:rPr>
                        <a:t> Phonics </a:t>
                      </a:r>
                      <a:endParaRPr lang="en-GB" sz="1800" dirty="0">
                        <a:solidFill>
                          <a:sysClr val="windowText" lastClr="000000"/>
                        </a:solidFill>
                      </a:endParaRPr>
                    </a:p>
                  </a:txBody>
                  <a:tcPr>
                    <a:solidFill>
                      <a:schemeClr val="accent6">
                        <a:lumMod val="20000"/>
                        <a:lumOff val="80000"/>
                      </a:schemeClr>
                    </a:solidFill>
                  </a:tcPr>
                </a:tc>
                <a:tc>
                  <a:txBody>
                    <a:bodyPr/>
                    <a:lstStyle/>
                    <a:p>
                      <a:r>
                        <a:rPr lang="en-GB" sz="1800" dirty="0">
                          <a:solidFill>
                            <a:sysClr val="windowText" lastClr="000000"/>
                          </a:solidFill>
                        </a:rPr>
                        <a:t>RE</a:t>
                      </a:r>
                      <a:endParaRPr lang="en-GB" sz="1800" baseline="0" dirty="0">
                        <a:solidFill>
                          <a:sysClr val="windowText" lastClr="000000"/>
                        </a:solidFill>
                      </a:endParaRPr>
                    </a:p>
                  </a:txBody>
                  <a:tcPr>
                    <a:solidFill>
                      <a:schemeClr val="accent6">
                        <a:lumMod val="20000"/>
                        <a:lumOff val="80000"/>
                      </a:schemeClr>
                    </a:solidFill>
                  </a:tcPr>
                </a:tc>
                <a:tc>
                  <a:txBody>
                    <a:bodyPr/>
                    <a:lstStyle/>
                    <a:p>
                      <a:r>
                        <a:rPr lang="en-GB" sz="1800" dirty="0">
                          <a:solidFill>
                            <a:sysClr val="windowText" lastClr="000000"/>
                          </a:solidFill>
                        </a:rPr>
                        <a:t>Whole</a:t>
                      </a:r>
                      <a:r>
                        <a:rPr lang="en-GB" sz="1800" baseline="0" dirty="0">
                          <a:solidFill>
                            <a:sysClr val="windowText" lastClr="000000"/>
                          </a:solidFill>
                        </a:rPr>
                        <a:t> Class Guided Reading</a:t>
                      </a:r>
                      <a:endParaRPr lang="en-GB" sz="1800" dirty="0">
                        <a:solidFill>
                          <a:sysClr val="windowText" lastClr="000000"/>
                        </a:solidFill>
                      </a:endParaRPr>
                    </a:p>
                  </a:txBody>
                  <a:tcPr>
                    <a:solidFill>
                      <a:schemeClr val="accent6">
                        <a:lumMod val="20000"/>
                        <a:lumOff val="80000"/>
                      </a:schemeClr>
                    </a:solidFill>
                  </a:tcPr>
                </a:tc>
                <a:extLst>
                  <a:ext uri="{0D108BD9-81ED-4DB2-BD59-A6C34878D82A}">
                    <a16:rowId xmlns:a16="http://schemas.microsoft.com/office/drawing/2014/main" val="1723928941"/>
                  </a:ext>
                </a:extLst>
              </a:tr>
              <a:tr h="361872">
                <a:tc>
                  <a:txBody>
                    <a:bodyPr/>
                    <a:lstStyle/>
                    <a:p>
                      <a:r>
                        <a:rPr lang="en-GB" sz="1800" dirty="0">
                          <a:solidFill>
                            <a:sysClr val="windowText" lastClr="000000"/>
                          </a:solidFill>
                        </a:rPr>
                        <a:t>Maths</a:t>
                      </a:r>
                    </a:p>
                  </a:txBody>
                  <a:tcPr>
                    <a:solidFill>
                      <a:schemeClr val="accent6">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800" baseline="0" dirty="0">
                          <a:solidFill>
                            <a:sysClr val="windowText" lastClr="000000"/>
                          </a:solidFill>
                        </a:rPr>
                        <a:t>Science</a:t>
                      </a:r>
                      <a:endParaRPr lang="en-GB" sz="1800" dirty="0">
                        <a:solidFill>
                          <a:sysClr val="windowText" lastClr="000000"/>
                        </a:solidFill>
                      </a:endParaRPr>
                    </a:p>
                  </a:txBody>
                  <a:tcPr>
                    <a:solidFill>
                      <a:schemeClr val="accent6">
                        <a:lumMod val="20000"/>
                        <a:lumOff val="80000"/>
                      </a:schemeClr>
                    </a:solidFill>
                  </a:tcPr>
                </a:tc>
                <a:tc>
                  <a:txBody>
                    <a:bodyPr/>
                    <a:lstStyle/>
                    <a:p>
                      <a:r>
                        <a:rPr lang="en-GB" sz="1800" dirty="0">
                          <a:solidFill>
                            <a:sysClr val="windowText" lastClr="000000"/>
                          </a:solidFill>
                        </a:rPr>
                        <a:t>PSHE</a:t>
                      </a:r>
                    </a:p>
                  </a:txBody>
                  <a:tcPr>
                    <a:solidFill>
                      <a:schemeClr val="accent6">
                        <a:lumMod val="20000"/>
                        <a:lumOff val="80000"/>
                      </a:schemeClr>
                    </a:solidFill>
                  </a:tcPr>
                </a:tc>
                <a:extLst>
                  <a:ext uri="{0D108BD9-81ED-4DB2-BD59-A6C34878D82A}">
                    <a16:rowId xmlns:a16="http://schemas.microsoft.com/office/drawing/2014/main" val="151895728"/>
                  </a:ext>
                </a:extLst>
              </a:tr>
              <a:tr h="361872">
                <a:tc>
                  <a:txBody>
                    <a:bodyPr/>
                    <a:lstStyle/>
                    <a:p>
                      <a:r>
                        <a:rPr lang="en-GB" sz="1800" dirty="0">
                          <a:solidFill>
                            <a:sysClr val="windowText" lastClr="000000"/>
                          </a:solidFill>
                        </a:rPr>
                        <a:t>English </a:t>
                      </a:r>
                    </a:p>
                  </a:txBody>
                  <a:tcPr>
                    <a:solidFill>
                      <a:schemeClr val="accent6">
                        <a:lumMod val="20000"/>
                        <a:lumOff val="80000"/>
                      </a:schemeClr>
                    </a:solidFill>
                  </a:tcPr>
                </a:tc>
                <a:tc>
                  <a:txBody>
                    <a:bodyPr/>
                    <a:lstStyle/>
                    <a:p>
                      <a:r>
                        <a:rPr lang="en-GB" sz="1800" dirty="0">
                          <a:solidFill>
                            <a:sysClr val="windowText" lastClr="000000"/>
                          </a:solidFill>
                        </a:rPr>
                        <a:t>PE</a:t>
                      </a:r>
                    </a:p>
                  </a:txBody>
                  <a:tcPr>
                    <a:solidFill>
                      <a:schemeClr val="accent6">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800" dirty="0">
                          <a:solidFill>
                            <a:sysClr val="windowText" lastClr="000000"/>
                          </a:solidFill>
                        </a:rPr>
                        <a:t>History or</a:t>
                      </a:r>
                      <a:r>
                        <a:rPr lang="en-GB" sz="1800" baseline="0" dirty="0">
                          <a:solidFill>
                            <a:sysClr val="windowText" lastClr="000000"/>
                          </a:solidFill>
                        </a:rPr>
                        <a:t> Geography</a:t>
                      </a:r>
                      <a:endParaRPr lang="en-GB" sz="1800" dirty="0">
                        <a:solidFill>
                          <a:sysClr val="windowText" lastClr="000000"/>
                        </a:solidFill>
                      </a:endParaRPr>
                    </a:p>
                  </a:txBody>
                  <a:tcPr>
                    <a:solidFill>
                      <a:schemeClr val="accent6">
                        <a:lumMod val="20000"/>
                        <a:lumOff val="80000"/>
                      </a:schemeClr>
                    </a:solidFill>
                  </a:tcPr>
                </a:tc>
                <a:extLst>
                  <a:ext uri="{0D108BD9-81ED-4DB2-BD59-A6C34878D82A}">
                    <a16:rowId xmlns:a16="http://schemas.microsoft.com/office/drawing/2014/main" val="2444198026"/>
                  </a:ext>
                </a:extLst>
              </a:tr>
              <a:tr h="369762">
                <a:tc>
                  <a:txBody>
                    <a:bodyPr/>
                    <a:lstStyle/>
                    <a:p>
                      <a:r>
                        <a:rPr lang="en-GB" sz="1800" dirty="0">
                          <a:solidFill>
                            <a:sysClr val="windowText" lastClr="000000"/>
                          </a:solidFill>
                        </a:rPr>
                        <a:t>Prayer</a:t>
                      </a:r>
                      <a:r>
                        <a:rPr lang="en-GB" sz="1800" baseline="0" dirty="0">
                          <a:solidFill>
                            <a:sysClr val="windowText" lastClr="000000"/>
                          </a:solidFill>
                        </a:rPr>
                        <a:t> and Liturgy (Collective Worship)</a:t>
                      </a:r>
                      <a:endParaRPr lang="en-GB" sz="1800" dirty="0">
                        <a:solidFill>
                          <a:sysClr val="windowText" lastClr="000000"/>
                        </a:solidFill>
                      </a:endParaRPr>
                    </a:p>
                  </a:txBody>
                  <a:tcPr>
                    <a:solidFill>
                      <a:schemeClr val="accent6">
                        <a:lumMod val="20000"/>
                        <a:lumOff val="80000"/>
                      </a:schemeClr>
                    </a:solidFill>
                  </a:tcPr>
                </a:tc>
                <a:tc>
                  <a:txBody>
                    <a:bodyPr/>
                    <a:lstStyle/>
                    <a:p>
                      <a:endParaRPr lang="en-GB" sz="1800" dirty="0">
                        <a:solidFill>
                          <a:sysClr val="windowText" lastClr="000000"/>
                        </a:solidFill>
                      </a:endParaRPr>
                    </a:p>
                  </a:txBody>
                  <a:tcPr>
                    <a:solidFill>
                      <a:schemeClr val="accent6">
                        <a:lumMod val="20000"/>
                        <a:lumOff val="80000"/>
                      </a:schemeClr>
                    </a:solidFill>
                  </a:tcPr>
                </a:tc>
                <a:tc>
                  <a:txBody>
                    <a:bodyPr/>
                    <a:lstStyle/>
                    <a:p>
                      <a:r>
                        <a:rPr lang="en-GB" sz="1800" dirty="0">
                          <a:solidFill>
                            <a:sysClr val="windowText" lastClr="000000"/>
                          </a:solidFill>
                        </a:rPr>
                        <a:t>Art or DT</a:t>
                      </a:r>
                    </a:p>
                  </a:txBody>
                  <a:tcPr>
                    <a:solidFill>
                      <a:schemeClr val="accent6">
                        <a:lumMod val="20000"/>
                        <a:lumOff val="80000"/>
                      </a:schemeClr>
                    </a:solidFill>
                  </a:tcPr>
                </a:tc>
                <a:extLst>
                  <a:ext uri="{0D108BD9-81ED-4DB2-BD59-A6C34878D82A}">
                    <a16:rowId xmlns:a16="http://schemas.microsoft.com/office/drawing/2014/main" val="3431806889"/>
                  </a:ext>
                </a:extLst>
              </a:tr>
              <a:tr h="361872">
                <a:tc>
                  <a:txBody>
                    <a:bodyPr/>
                    <a:lstStyle/>
                    <a:p>
                      <a:endParaRPr lang="en-GB" sz="1800" dirty="0">
                        <a:solidFill>
                          <a:sysClr val="windowText" lastClr="000000"/>
                        </a:solidFill>
                      </a:endParaRPr>
                    </a:p>
                  </a:txBody>
                  <a:tcPr>
                    <a:solidFill>
                      <a:schemeClr val="accent6">
                        <a:lumMod val="20000"/>
                        <a:lumOff val="80000"/>
                      </a:schemeClr>
                    </a:solidFill>
                  </a:tcPr>
                </a:tc>
                <a:tc>
                  <a:txBody>
                    <a:bodyPr/>
                    <a:lstStyle/>
                    <a:p>
                      <a:endParaRPr lang="en-GB" sz="1800" dirty="0">
                        <a:solidFill>
                          <a:sysClr val="windowText" lastClr="000000"/>
                        </a:solidFill>
                      </a:endParaRPr>
                    </a:p>
                  </a:txBody>
                  <a:tcPr>
                    <a:solidFill>
                      <a:schemeClr val="accent6">
                        <a:lumMod val="20000"/>
                        <a:lumOff val="80000"/>
                      </a:schemeClr>
                    </a:solidFill>
                  </a:tcPr>
                </a:tc>
                <a:tc>
                  <a:txBody>
                    <a:bodyPr/>
                    <a:lstStyle/>
                    <a:p>
                      <a:r>
                        <a:rPr lang="en-GB" sz="1800" dirty="0">
                          <a:solidFill>
                            <a:sysClr val="windowText" lastClr="000000"/>
                          </a:solidFill>
                        </a:rPr>
                        <a:t>Music</a:t>
                      </a:r>
                    </a:p>
                  </a:txBody>
                  <a:tcPr>
                    <a:solidFill>
                      <a:schemeClr val="accent6">
                        <a:lumMod val="20000"/>
                        <a:lumOff val="80000"/>
                      </a:schemeClr>
                    </a:solidFill>
                  </a:tcPr>
                </a:tc>
                <a:extLst>
                  <a:ext uri="{0D108BD9-81ED-4DB2-BD59-A6C34878D82A}">
                    <a16:rowId xmlns:a16="http://schemas.microsoft.com/office/drawing/2014/main" val="4103355929"/>
                  </a:ext>
                </a:extLst>
              </a:tr>
              <a:tr h="335240">
                <a:tc>
                  <a:txBody>
                    <a:bodyPr/>
                    <a:lstStyle/>
                    <a:p>
                      <a:endParaRPr lang="en-GB" sz="1800" dirty="0">
                        <a:solidFill>
                          <a:sysClr val="windowText" lastClr="000000"/>
                        </a:solidFill>
                      </a:endParaRPr>
                    </a:p>
                  </a:txBody>
                  <a:tcPr>
                    <a:solidFill>
                      <a:schemeClr val="accent6">
                        <a:lumMod val="20000"/>
                        <a:lumOff val="80000"/>
                      </a:schemeClr>
                    </a:solidFill>
                  </a:tcPr>
                </a:tc>
                <a:tc>
                  <a:txBody>
                    <a:bodyPr/>
                    <a:lstStyle/>
                    <a:p>
                      <a:endParaRPr lang="en-GB" sz="1800" dirty="0">
                        <a:solidFill>
                          <a:sysClr val="windowText" lastClr="000000"/>
                        </a:solidFill>
                      </a:endParaRPr>
                    </a:p>
                  </a:txBody>
                  <a:tcPr>
                    <a:solidFill>
                      <a:schemeClr val="accent6">
                        <a:lumMod val="20000"/>
                        <a:lumOff val="80000"/>
                      </a:schemeClr>
                    </a:solidFill>
                  </a:tcPr>
                </a:tc>
                <a:tc>
                  <a:txBody>
                    <a:bodyPr/>
                    <a:lstStyle/>
                    <a:p>
                      <a:r>
                        <a:rPr lang="en-GB" sz="1800" dirty="0">
                          <a:solidFill>
                            <a:sysClr val="windowText" lastClr="000000"/>
                          </a:solidFill>
                        </a:rPr>
                        <a:t>Spanish (KS2)</a:t>
                      </a:r>
                    </a:p>
                  </a:txBody>
                  <a:tcPr>
                    <a:solidFill>
                      <a:schemeClr val="accent6">
                        <a:lumMod val="20000"/>
                        <a:lumOff val="80000"/>
                      </a:schemeClr>
                    </a:solidFill>
                  </a:tcPr>
                </a:tc>
                <a:extLst>
                  <a:ext uri="{0D108BD9-81ED-4DB2-BD59-A6C34878D82A}">
                    <a16:rowId xmlns:a16="http://schemas.microsoft.com/office/drawing/2014/main" val="1986547602"/>
                  </a:ext>
                </a:extLst>
              </a:tr>
            </a:tbl>
          </a:graphicData>
        </a:graphic>
      </p:graphicFrame>
      <p:sp>
        <p:nvSpPr>
          <p:cNvPr id="9" name="Rectangle 1"/>
          <p:cNvSpPr>
            <a:spLocks noChangeArrowheads="1"/>
          </p:cNvSpPr>
          <p:nvPr/>
        </p:nvSpPr>
        <p:spPr bwMode="auto">
          <a:xfrm>
            <a:off x="339928" y="1715741"/>
            <a:ext cx="9263177"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spcBef>
                <a:spcPct val="0"/>
              </a:spcBef>
              <a:spcAft>
                <a:spcPct val="0"/>
              </a:spcAft>
            </a:pPr>
            <a:r>
              <a:rPr lang="en-GB" dirty="0">
                <a:latin typeface="Leelawadee" panose="020B0502040204020203" pitchFamily="34" charset="-34"/>
                <a:cs typeface="Leelawadee" panose="020B0502040204020203" pitchFamily="34" charset="-34"/>
              </a:rPr>
              <a:t>In order to deliver a broad and balanced curriculum, some subjects are taught daily and weekly. </a:t>
            </a:r>
          </a:p>
          <a:p>
            <a:pPr eaLnBrk="0" fontAlgn="base" hangingPunct="0">
              <a:spcBef>
                <a:spcPct val="0"/>
              </a:spcBef>
              <a:spcAft>
                <a:spcPct val="0"/>
              </a:spcAft>
            </a:pPr>
            <a:endParaRPr lang="en-GB" dirty="0">
              <a:latin typeface="Leelawadee" panose="020B0502040204020203" pitchFamily="34" charset="-34"/>
              <a:cs typeface="Leelawadee" panose="020B0502040204020203" pitchFamily="34" charset="-34"/>
            </a:endParaRPr>
          </a:p>
          <a:p>
            <a:pPr eaLnBrk="0" fontAlgn="base" hangingPunct="0">
              <a:spcBef>
                <a:spcPct val="0"/>
              </a:spcBef>
              <a:spcAft>
                <a:spcPct val="0"/>
              </a:spcAft>
            </a:pPr>
            <a:r>
              <a:rPr lang="en-GB" dirty="0">
                <a:latin typeface="Leelawadee" panose="020B0502040204020203" pitchFamily="34" charset="-34"/>
                <a:cs typeface="Leelawadee" panose="020B0502040204020203" pitchFamily="34" charset="-34"/>
              </a:rPr>
              <a:t>Each term, we alternate between History / Geography and Art / DT. </a:t>
            </a:r>
          </a:p>
        </p:txBody>
      </p:sp>
      <p:sp>
        <p:nvSpPr>
          <p:cNvPr id="10" name="Rectangle 9"/>
          <p:cNvSpPr/>
          <p:nvPr/>
        </p:nvSpPr>
        <p:spPr>
          <a:xfrm>
            <a:off x="280873" y="869808"/>
            <a:ext cx="9253652" cy="323165"/>
          </a:xfrm>
          <a:prstGeom prst="rect">
            <a:avLst/>
          </a:prstGeom>
        </p:spPr>
        <p:txBody>
          <a:bodyPr wrap="square">
            <a:spAutoFit/>
          </a:bodyPr>
          <a:lstStyle/>
          <a:p>
            <a:pPr fontAlgn="t">
              <a:spcAft>
                <a:spcPts val="0"/>
              </a:spcAft>
            </a:pPr>
            <a:r>
              <a:rPr lang="en-GB" sz="1500" i="1" dirty="0">
                <a:solidFill>
                  <a:srgbClr val="000000"/>
                </a:solidFill>
                <a:latin typeface="Leelawadee" panose="020B0502040204020203" pitchFamily="34" charset="-34"/>
                <a:ea typeface="Times New Roman" panose="02020603050405020304" pitchFamily="18" charset="0"/>
                <a:cs typeface="Leelawadee" panose="020B0502040204020203" pitchFamily="34" charset="-34"/>
              </a:rPr>
              <a:t>We strive to nurture a love of learning through excellence in learning, pastoral care and faith formation.</a:t>
            </a:r>
            <a:endParaRPr lang="en-GB" sz="1500" dirty="0">
              <a:latin typeface="Leelawadee" panose="020B0502040204020203" pitchFamily="34" charset="-34"/>
              <a:ea typeface="Times New Roman" panose="02020603050405020304" pitchFamily="18" charset="0"/>
              <a:cs typeface="Leelawadee" panose="020B0502040204020203" pitchFamily="34" charset="-34"/>
            </a:endParaRPr>
          </a:p>
        </p:txBody>
      </p:sp>
      <p:pic>
        <p:nvPicPr>
          <p:cNvPr id="4" name="Picture 3">
            <a:extLst>
              <a:ext uri="{FF2B5EF4-FFF2-40B4-BE49-F238E27FC236}">
                <a16:creationId xmlns:a16="http://schemas.microsoft.com/office/drawing/2014/main" id="{CA9F9E95-5E30-4230-8779-5A44CAE905D9}"/>
              </a:ext>
            </a:extLst>
          </p:cNvPr>
          <p:cNvPicPr>
            <a:picLocks noChangeAspect="1"/>
          </p:cNvPicPr>
          <p:nvPr/>
        </p:nvPicPr>
        <p:blipFill>
          <a:blip r:embed="rId2"/>
          <a:stretch>
            <a:fillRect/>
          </a:stretch>
        </p:blipFill>
        <p:spPr>
          <a:xfrm>
            <a:off x="10240709" y="320587"/>
            <a:ext cx="1438781" cy="1237595"/>
          </a:xfrm>
          <a:prstGeom prst="rect">
            <a:avLst/>
          </a:prstGeom>
        </p:spPr>
      </p:pic>
    </p:spTree>
    <p:extLst>
      <p:ext uri="{BB962C8B-B14F-4D97-AF65-F5344CB8AC3E}">
        <p14:creationId xmlns:p14="http://schemas.microsoft.com/office/powerpoint/2010/main" val="23633824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83412" y="180395"/>
            <a:ext cx="7699431" cy="707886"/>
          </a:xfrm>
          <a:prstGeom prst="rect">
            <a:avLst/>
          </a:prstGeom>
          <a:noFill/>
        </p:spPr>
        <p:txBody>
          <a:bodyPr wrap="square" rtlCol="0">
            <a:spAutoFit/>
          </a:bodyPr>
          <a:lstStyle/>
          <a:p>
            <a:r>
              <a:rPr lang="en-GB" sz="4000" b="1" dirty="0">
                <a:latin typeface="Leelawadee" panose="020B0502040204020203" pitchFamily="34" charset="-34"/>
                <a:cs typeface="Leelawadee" panose="020B0502040204020203" pitchFamily="34" charset="-34"/>
              </a:rPr>
              <a:t>Home Learning</a:t>
            </a:r>
          </a:p>
        </p:txBody>
      </p:sp>
      <p:sp>
        <p:nvSpPr>
          <p:cNvPr id="5" name="TextBox 4"/>
          <p:cNvSpPr txBox="1"/>
          <p:nvPr/>
        </p:nvSpPr>
        <p:spPr>
          <a:xfrm>
            <a:off x="10227156" y="2237591"/>
            <a:ext cx="2006858" cy="3416320"/>
          </a:xfrm>
          <a:prstGeom prst="rect">
            <a:avLst/>
          </a:prstGeom>
          <a:noFill/>
        </p:spPr>
        <p:txBody>
          <a:bodyPr wrap="square" rtlCol="0">
            <a:spAutoFit/>
          </a:bodyPr>
          <a:lstStyle/>
          <a:p>
            <a:pPr algn="ctr"/>
            <a:r>
              <a:rPr lang="en-GB" dirty="0">
                <a:latin typeface="Leelawadee" panose="020B0502040204020203" pitchFamily="34" charset="-34"/>
                <a:cs typeface="Leelawadee" panose="020B0502040204020203" pitchFamily="34" charset="-34"/>
              </a:rPr>
              <a:t>EYFS home learning will be shared and completed on </a:t>
            </a:r>
            <a:r>
              <a:rPr lang="en-GB" b="1" dirty="0">
                <a:latin typeface="Leelawadee" panose="020B0502040204020203" pitchFamily="34" charset="-34"/>
                <a:cs typeface="Leelawadee" panose="020B0502040204020203" pitchFamily="34" charset="-34"/>
              </a:rPr>
              <a:t>Tapestry</a:t>
            </a:r>
            <a:r>
              <a:rPr lang="en-GB" dirty="0">
                <a:latin typeface="Leelawadee" panose="020B0502040204020203" pitchFamily="34" charset="-34"/>
                <a:cs typeface="Leelawadee" panose="020B0502040204020203" pitchFamily="34" charset="-34"/>
              </a:rPr>
              <a:t> </a:t>
            </a:r>
          </a:p>
          <a:p>
            <a:pPr algn="ctr"/>
            <a:endParaRPr lang="en-GB" dirty="0">
              <a:latin typeface="Leelawadee" panose="020B0502040204020203" pitchFamily="34" charset="-34"/>
              <a:cs typeface="Leelawadee" panose="020B0502040204020203" pitchFamily="34" charset="-34"/>
            </a:endParaRPr>
          </a:p>
          <a:p>
            <a:pPr algn="ctr"/>
            <a:r>
              <a:rPr lang="en-GB" dirty="0">
                <a:latin typeface="Leelawadee" panose="020B0502040204020203" pitchFamily="34" charset="-34"/>
                <a:cs typeface="Leelawadee" panose="020B0502040204020203" pitchFamily="34" charset="-34"/>
              </a:rPr>
              <a:t>Y1-6 home learning will be shared and completed on </a:t>
            </a:r>
          </a:p>
          <a:p>
            <a:pPr algn="ctr"/>
            <a:r>
              <a:rPr lang="en-GB" b="1" dirty="0">
                <a:latin typeface="Leelawadee" panose="020B0502040204020203" pitchFamily="34" charset="-34"/>
                <a:cs typeface="Leelawadee" panose="020B0502040204020203" pitchFamily="34" charset="-34"/>
              </a:rPr>
              <a:t>Google Classrooms</a:t>
            </a:r>
            <a:r>
              <a:rPr lang="en-GB" dirty="0">
                <a:latin typeface="Leelawadee" panose="020B0502040204020203" pitchFamily="34" charset="-34"/>
                <a:cs typeface="Leelawadee" panose="020B0502040204020203" pitchFamily="34" charset="-34"/>
              </a:rPr>
              <a:t>.</a:t>
            </a:r>
          </a:p>
        </p:txBody>
      </p:sp>
      <p:pic>
        <p:nvPicPr>
          <p:cNvPr id="2" name="Picture 1">
            <a:extLst>
              <a:ext uri="{FF2B5EF4-FFF2-40B4-BE49-F238E27FC236}">
                <a16:creationId xmlns:a16="http://schemas.microsoft.com/office/drawing/2014/main" id="{5B268CE9-E381-4364-A224-6D26A3FB76A4}"/>
              </a:ext>
            </a:extLst>
          </p:cNvPr>
          <p:cNvPicPr>
            <a:picLocks noChangeAspect="1"/>
          </p:cNvPicPr>
          <p:nvPr/>
        </p:nvPicPr>
        <p:blipFill>
          <a:blip r:embed="rId2"/>
          <a:stretch>
            <a:fillRect/>
          </a:stretch>
        </p:blipFill>
        <p:spPr>
          <a:xfrm>
            <a:off x="10369807" y="269483"/>
            <a:ext cx="1438781" cy="1237595"/>
          </a:xfrm>
          <a:prstGeom prst="rect">
            <a:avLst/>
          </a:prstGeom>
        </p:spPr>
      </p:pic>
      <p:pic>
        <p:nvPicPr>
          <p:cNvPr id="3" name="Picture 2">
            <a:extLst>
              <a:ext uri="{FF2B5EF4-FFF2-40B4-BE49-F238E27FC236}">
                <a16:creationId xmlns:a16="http://schemas.microsoft.com/office/drawing/2014/main" id="{08125422-2222-42EA-A7AC-1E7084169316}"/>
              </a:ext>
            </a:extLst>
          </p:cNvPr>
          <p:cNvPicPr>
            <a:picLocks noChangeAspect="1"/>
          </p:cNvPicPr>
          <p:nvPr/>
        </p:nvPicPr>
        <p:blipFill>
          <a:blip r:embed="rId3"/>
          <a:stretch>
            <a:fillRect/>
          </a:stretch>
        </p:blipFill>
        <p:spPr>
          <a:xfrm>
            <a:off x="149595" y="1813420"/>
            <a:ext cx="10077561" cy="3231160"/>
          </a:xfrm>
          <a:prstGeom prst="rect">
            <a:avLst/>
          </a:prstGeom>
        </p:spPr>
      </p:pic>
    </p:spTree>
    <p:extLst>
      <p:ext uri="{BB962C8B-B14F-4D97-AF65-F5344CB8AC3E}">
        <p14:creationId xmlns:p14="http://schemas.microsoft.com/office/powerpoint/2010/main" val="20006643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85684" y="-59902"/>
            <a:ext cx="9157195" cy="707886"/>
          </a:xfrm>
          <a:prstGeom prst="rect">
            <a:avLst/>
          </a:prstGeom>
          <a:noFill/>
        </p:spPr>
        <p:txBody>
          <a:bodyPr wrap="square" rtlCol="0">
            <a:spAutoFit/>
          </a:bodyPr>
          <a:lstStyle/>
          <a:p>
            <a:r>
              <a:rPr lang="en-GB" sz="4000" b="1" dirty="0">
                <a:latin typeface="Leelawadee" panose="020B0502040204020203" pitchFamily="34" charset="-34"/>
                <a:cs typeface="Leelawadee" panose="020B0502040204020203" pitchFamily="34" charset="-34"/>
              </a:rPr>
              <a:t>How you can help  </a:t>
            </a:r>
          </a:p>
        </p:txBody>
      </p:sp>
      <p:sp>
        <p:nvSpPr>
          <p:cNvPr id="5" name="TextBox 4"/>
          <p:cNvSpPr txBox="1"/>
          <p:nvPr/>
        </p:nvSpPr>
        <p:spPr>
          <a:xfrm>
            <a:off x="85684" y="1413016"/>
            <a:ext cx="9279878" cy="4801314"/>
          </a:xfrm>
          <a:prstGeom prst="rect">
            <a:avLst/>
          </a:prstGeom>
          <a:noFill/>
        </p:spPr>
        <p:txBody>
          <a:bodyPr wrap="square" rtlCol="0">
            <a:spAutoFit/>
          </a:bodyPr>
          <a:lstStyle/>
          <a:p>
            <a:r>
              <a:rPr lang="en-GB" b="1" dirty="0">
                <a:latin typeface="Leelawadee" panose="020B0502040204020203" pitchFamily="34" charset="-34"/>
                <a:cs typeface="Leelawadee" panose="020B0502040204020203" pitchFamily="34" charset="-34"/>
              </a:rPr>
              <a:t>Parent Volunteers</a:t>
            </a:r>
          </a:p>
          <a:p>
            <a:r>
              <a:rPr lang="en-GB" dirty="0">
                <a:latin typeface="Leelawadee" panose="020B0502040204020203" pitchFamily="34" charset="-34"/>
                <a:cs typeface="Leelawadee" panose="020B0502040204020203" pitchFamily="34" charset="-34"/>
              </a:rPr>
              <a:t>We are looking for parent volunteers to help with reading, displays and resources. If you are able to commit your time regularly (weekly or fortnightly) for the year, please contact Mrs Bastian (</a:t>
            </a:r>
            <a:r>
              <a:rPr lang="en-GB" dirty="0">
                <a:latin typeface="Leelawadee" panose="020B0502040204020203" pitchFamily="34" charset="-34"/>
                <a:cs typeface="Leelawadee" panose="020B0502040204020203" pitchFamily="34" charset="-34"/>
                <a:hlinkClick r:id="rId2"/>
              </a:rPr>
              <a:t>tbastian@sacredheart.merton.sch.uk</a:t>
            </a:r>
            <a:r>
              <a:rPr lang="en-GB" dirty="0">
                <a:latin typeface="Leelawadee" panose="020B0502040204020203" pitchFamily="34" charset="-34"/>
                <a:cs typeface="Leelawadee" panose="020B0502040204020203" pitchFamily="34" charset="-34"/>
              </a:rPr>
              <a:t>) or complete the Google Form sent out to parents.</a:t>
            </a:r>
          </a:p>
          <a:p>
            <a:endParaRPr lang="en-GB" dirty="0">
              <a:latin typeface="Leelawadee" panose="020B0502040204020203" pitchFamily="34" charset="-34"/>
              <a:cs typeface="Leelawadee" panose="020B0502040204020203" pitchFamily="34" charset="-34"/>
            </a:endParaRPr>
          </a:p>
          <a:p>
            <a:r>
              <a:rPr lang="en-US" b="1" dirty="0">
                <a:latin typeface="Leelawadee" panose="020B0502040204020203" pitchFamily="34" charset="-34"/>
                <a:cs typeface="Leelawadee" panose="020B0502040204020203" pitchFamily="34" charset="-34"/>
              </a:rPr>
              <a:t>Curriculum Enrichment Fund</a:t>
            </a:r>
          </a:p>
          <a:p>
            <a:r>
              <a:rPr lang="en-US" dirty="0">
                <a:latin typeface="Leelawadee" panose="020B0502040204020203" pitchFamily="34" charset="-34"/>
                <a:cs typeface="Leelawadee" panose="020B0502040204020203" pitchFamily="34" charset="-34"/>
              </a:rPr>
              <a:t>A </a:t>
            </a:r>
            <a:r>
              <a:rPr lang="en-US" b="1" dirty="0">
                <a:latin typeface="Leelawadee" panose="020B0502040204020203" pitchFamily="34" charset="-34"/>
                <a:cs typeface="Leelawadee" panose="020B0502040204020203" pitchFamily="34" charset="-34"/>
              </a:rPr>
              <a:t>voluntary</a:t>
            </a:r>
            <a:r>
              <a:rPr lang="en-US" dirty="0">
                <a:latin typeface="Leelawadee" panose="020B0502040204020203" pitchFamily="34" charset="-34"/>
                <a:cs typeface="Leelawadee" panose="020B0502040204020203" pitchFamily="34" charset="-34"/>
              </a:rPr>
              <a:t> contribution from parents of £10 per term for each pupil (via </a:t>
            </a:r>
            <a:r>
              <a:rPr lang="en-US" dirty="0" err="1">
                <a:latin typeface="Leelawadee" panose="020B0502040204020203" pitchFamily="34" charset="-34"/>
                <a:cs typeface="Leelawadee" panose="020B0502040204020203" pitchFamily="34" charset="-34"/>
              </a:rPr>
              <a:t>ParentPay</a:t>
            </a:r>
            <a:r>
              <a:rPr lang="en-US" dirty="0">
                <a:latin typeface="Leelawadee" panose="020B0502040204020203" pitchFamily="34" charset="-34"/>
                <a:cs typeface="Leelawadee" panose="020B0502040204020203" pitchFamily="34" charset="-34"/>
              </a:rPr>
              <a:t>) to fund learning opportunities we cannot afford to pay from the government funding we receive.  </a:t>
            </a:r>
          </a:p>
          <a:p>
            <a:endParaRPr lang="en-US" dirty="0">
              <a:latin typeface="Leelawadee" panose="020B0502040204020203" pitchFamily="34" charset="-34"/>
              <a:cs typeface="Leelawadee" panose="020B0502040204020203" pitchFamily="34" charset="-34"/>
            </a:endParaRPr>
          </a:p>
          <a:p>
            <a:r>
              <a:rPr lang="en-US" b="1" dirty="0">
                <a:latin typeface="Leelawadee" panose="020B0502040204020203" pitchFamily="34" charset="-34"/>
                <a:cs typeface="Leelawadee" panose="020B0502040204020203" pitchFamily="34" charset="-34"/>
              </a:rPr>
              <a:t>All</a:t>
            </a:r>
            <a:r>
              <a:rPr lang="en-US" dirty="0">
                <a:latin typeface="Leelawadee" panose="020B0502040204020203" pitchFamily="34" charset="-34"/>
                <a:cs typeface="Leelawadee" panose="020B0502040204020203" pitchFamily="34" charset="-34"/>
              </a:rPr>
              <a:t> pupils benefit from the fund regardless of whether parents have made the voluntary contribution or not, however, a larger allocation of the funding will go towards those year groups / classes that have contributed the most. </a:t>
            </a:r>
          </a:p>
          <a:p>
            <a:endParaRPr lang="en-US" dirty="0">
              <a:latin typeface="Leelawadee" panose="020B0502040204020203" pitchFamily="34" charset="-34"/>
              <a:cs typeface="Leelawadee" panose="020B0502040204020203" pitchFamily="34" charset="-34"/>
            </a:endParaRPr>
          </a:p>
          <a:p>
            <a:r>
              <a:rPr lang="en-US" dirty="0">
                <a:latin typeface="Leelawadee" panose="020B0502040204020203" pitchFamily="34" charset="-34"/>
                <a:cs typeface="Leelawadee" panose="020B0502040204020203" pitchFamily="34" charset="-34"/>
              </a:rPr>
              <a:t>Please visit our website for more information: </a:t>
            </a:r>
            <a:r>
              <a:rPr lang="en-US" dirty="0">
                <a:latin typeface="Leelawadee" panose="020B0502040204020203" pitchFamily="34" charset="-34"/>
                <a:cs typeface="Leelawadee" panose="020B0502040204020203" pitchFamily="34" charset="-34"/>
                <a:hlinkClick r:id="rId3"/>
              </a:rPr>
              <a:t>https://www.sacredheart.merton.sch.uk/how-you-can-help-funding-donations-volunteers/</a:t>
            </a:r>
            <a:r>
              <a:rPr lang="en-US" dirty="0">
                <a:latin typeface="Leelawadee" panose="020B0502040204020203" pitchFamily="34" charset="-34"/>
                <a:cs typeface="Leelawadee" panose="020B0502040204020203" pitchFamily="34" charset="-34"/>
              </a:rPr>
              <a:t>  </a:t>
            </a:r>
            <a:endParaRPr lang="en-GB" dirty="0">
              <a:latin typeface="Leelawadee" panose="020B0502040204020203" pitchFamily="34" charset="-34"/>
              <a:cs typeface="Leelawadee" panose="020B0502040204020203" pitchFamily="34" charset="-34"/>
            </a:endParaRPr>
          </a:p>
        </p:txBody>
      </p:sp>
      <p:sp>
        <p:nvSpPr>
          <p:cNvPr id="3" name="TextBox 2"/>
          <p:cNvSpPr txBox="1"/>
          <p:nvPr/>
        </p:nvSpPr>
        <p:spPr>
          <a:xfrm>
            <a:off x="0" y="830445"/>
            <a:ext cx="9998555" cy="400110"/>
          </a:xfrm>
          <a:prstGeom prst="rect">
            <a:avLst/>
          </a:prstGeom>
          <a:noFill/>
        </p:spPr>
        <p:txBody>
          <a:bodyPr wrap="square" rtlCol="0">
            <a:spAutoFit/>
          </a:bodyPr>
          <a:lstStyle/>
          <a:p>
            <a:pPr algn="ctr"/>
            <a:r>
              <a:rPr lang="en-GB" sz="2000" b="1" dirty="0">
                <a:latin typeface="Leelawadee" panose="020B0502040204020203" pitchFamily="34" charset="-34"/>
                <a:cs typeface="Leelawadee" panose="020B0502040204020203" pitchFamily="34" charset="-34"/>
              </a:rPr>
              <a:t>Thank you for all that you already do to help and support our school!</a:t>
            </a:r>
          </a:p>
        </p:txBody>
      </p:sp>
      <p:pic>
        <p:nvPicPr>
          <p:cNvPr id="2" name="Picture 1">
            <a:extLst>
              <a:ext uri="{FF2B5EF4-FFF2-40B4-BE49-F238E27FC236}">
                <a16:creationId xmlns:a16="http://schemas.microsoft.com/office/drawing/2014/main" id="{83D6EF14-B8B7-4CFD-836C-CDFD611A29B7}"/>
              </a:ext>
            </a:extLst>
          </p:cNvPr>
          <p:cNvPicPr>
            <a:picLocks noChangeAspect="1"/>
          </p:cNvPicPr>
          <p:nvPr/>
        </p:nvPicPr>
        <p:blipFill>
          <a:blip r:embed="rId4"/>
          <a:stretch>
            <a:fillRect/>
          </a:stretch>
        </p:blipFill>
        <p:spPr>
          <a:xfrm>
            <a:off x="10593276" y="29186"/>
            <a:ext cx="1438781" cy="1237595"/>
          </a:xfrm>
          <a:prstGeom prst="rect">
            <a:avLst/>
          </a:prstGeom>
        </p:spPr>
      </p:pic>
      <p:pic>
        <p:nvPicPr>
          <p:cNvPr id="9" name="Picture 8">
            <a:extLst>
              <a:ext uri="{FF2B5EF4-FFF2-40B4-BE49-F238E27FC236}">
                <a16:creationId xmlns:a16="http://schemas.microsoft.com/office/drawing/2014/main" id="{33D18521-A5E0-4DB5-AA8D-A9101D505B4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789088" y="1449242"/>
            <a:ext cx="2242969" cy="2242969"/>
          </a:xfrm>
          <a:prstGeom prst="rect">
            <a:avLst/>
          </a:prstGeom>
        </p:spPr>
      </p:pic>
      <p:sp>
        <p:nvSpPr>
          <p:cNvPr id="10" name="TextBox 9">
            <a:extLst>
              <a:ext uri="{FF2B5EF4-FFF2-40B4-BE49-F238E27FC236}">
                <a16:creationId xmlns:a16="http://schemas.microsoft.com/office/drawing/2014/main" id="{CA9AF970-2457-4143-895B-0104ED7928EB}"/>
              </a:ext>
            </a:extLst>
          </p:cNvPr>
          <p:cNvSpPr txBox="1"/>
          <p:nvPr/>
        </p:nvSpPr>
        <p:spPr>
          <a:xfrm>
            <a:off x="9789087" y="3701993"/>
            <a:ext cx="2242970" cy="1200329"/>
          </a:xfrm>
          <a:prstGeom prst="rect">
            <a:avLst/>
          </a:prstGeom>
          <a:noFill/>
        </p:spPr>
        <p:txBody>
          <a:bodyPr wrap="square" rtlCol="0">
            <a:spAutoFit/>
          </a:bodyPr>
          <a:lstStyle/>
          <a:p>
            <a:pPr algn="ctr"/>
            <a:r>
              <a:rPr lang="en-GB" dirty="0">
                <a:latin typeface="Leelawadee" panose="020B0502040204020203" pitchFamily="34" charset="-34"/>
                <a:cs typeface="Leelawadee" panose="020B0502040204020203" pitchFamily="34" charset="-34"/>
              </a:rPr>
              <a:t>Scan this QR code to get a link to the parent volunteer form</a:t>
            </a:r>
          </a:p>
        </p:txBody>
      </p:sp>
    </p:spTree>
    <p:extLst>
      <p:ext uri="{BB962C8B-B14F-4D97-AF65-F5344CB8AC3E}">
        <p14:creationId xmlns:p14="http://schemas.microsoft.com/office/powerpoint/2010/main" val="26444821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74442" y="3552476"/>
            <a:ext cx="12245981" cy="1754326"/>
          </a:xfrm>
          <a:prstGeom prst="rect">
            <a:avLst/>
          </a:prstGeom>
          <a:noFill/>
        </p:spPr>
        <p:txBody>
          <a:bodyPr wrap="none" rtlCol="0">
            <a:spAutoFit/>
          </a:bodyPr>
          <a:lstStyle/>
          <a:p>
            <a:pPr algn="ctr"/>
            <a:r>
              <a:rPr lang="en-GB" sz="3600" b="1" dirty="0">
                <a:latin typeface="Leelawadee" panose="020B0502040204020203" pitchFamily="34" charset="-34"/>
                <a:cs typeface="Leelawadee" panose="020B0502040204020203" pitchFamily="34" charset="-34"/>
              </a:rPr>
              <a:t>Thank you for attending our Meet the Teacher meeting.</a:t>
            </a:r>
          </a:p>
          <a:p>
            <a:pPr algn="ctr"/>
            <a:endParaRPr lang="en-GB" sz="3600" b="1" dirty="0">
              <a:latin typeface="Leelawadee" panose="020B0502040204020203" pitchFamily="34" charset="-34"/>
              <a:cs typeface="Leelawadee" panose="020B0502040204020203" pitchFamily="34" charset="-34"/>
            </a:endParaRPr>
          </a:p>
          <a:p>
            <a:pPr algn="ctr"/>
            <a:r>
              <a:rPr lang="en-GB" sz="3600" b="1" dirty="0">
                <a:latin typeface="Leelawadee" panose="020B0502040204020203" pitchFamily="34" charset="-34"/>
                <a:cs typeface="Leelawadee" panose="020B0502040204020203" pitchFamily="34" charset="-34"/>
              </a:rPr>
              <a:t>We look forward to working with you this year</a:t>
            </a:r>
            <a:r>
              <a:rPr lang="en-GB" b="1" dirty="0">
                <a:latin typeface="Leelawadee" panose="020B0502040204020203" pitchFamily="34" charset="-34"/>
                <a:cs typeface="Leelawadee" panose="020B0502040204020203" pitchFamily="34" charset="-34"/>
              </a:rPr>
              <a:t>.</a:t>
            </a:r>
            <a:endParaRPr lang="en-GB" sz="3600" b="1" dirty="0">
              <a:latin typeface="Leelawadee" panose="020B0502040204020203" pitchFamily="34" charset="-34"/>
              <a:cs typeface="Leelawadee" panose="020B0502040204020203" pitchFamily="34" charset="-34"/>
            </a:endParaRPr>
          </a:p>
        </p:txBody>
      </p:sp>
      <p:pic>
        <p:nvPicPr>
          <p:cNvPr id="2" name="Picture 1">
            <a:extLst>
              <a:ext uri="{FF2B5EF4-FFF2-40B4-BE49-F238E27FC236}">
                <a16:creationId xmlns:a16="http://schemas.microsoft.com/office/drawing/2014/main" id="{583D8888-42EB-45BC-90F4-E74CCA9C2455}"/>
              </a:ext>
            </a:extLst>
          </p:cNvPr>
          <p:cNvPicPr>
            <a:picLocks noChangeAspect="1"/>
          </p:cNvPicPr>
          <p:nvPr/>
        </p:nvPicPr>
        <p:blipFill>
          <a:blip r:embed="rId2"/>
          <a:stretch>
            <a:fillRect/>
          </a:stretch>
        </p:blipFill>
        <p:spPr>
          <a:xfrm>
            <a:off x="4509767" y="790902"/>
            <a:ext cx="2716533" cy="2336678"/>
          </a:xfrm>
          <a:prstGeom prst="rect">
            <a:avLst/>
          </a:prstGeom>
        </p:spPr>
      </p:pic>
    </p:spTree>
    <p:extLst>
      <p:ext uri="{BB962C8B-B14F-4D97-AF65-F5344CB8AC3E}">
        <p14:creationId xmlns:p14="http://schemas.microsoft.com/office/powerpoint/2010/main" val="293909253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2609</TotalTime>
  <Words>2279</Words>
  <Application>Microsoft Office PowerPoint</Application>
  <PresentationFormat>Widescreen</PresentationFormat>
  <Paragraphs>275</Paragraphs>
  <Slides>20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Calibri</vt:lpstr>
      <vt:lpstr>Calibri Light</vt:lpstr>
      <vt:lpstr>Leelawadee</vt:lpstr>
      <vt:lpstr>Symbol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SHeffron</dc:creator>
  <cp:lastModifiedBy>SHeffron</cp:lastModifiedBy>
  <cp:revision>129</cp:revision>
  <cp:lastPrinted>2021-09-02T13:15:46Z</cp:lastPrinted>
  <dcterms:created xsi:type="dcterms:W3CDTF">2019-09-03T09:17:58Z</dcterms:created>
  <dcterms:modified xsi:type="dcterms:W3CDTF">2025-09-11T06:50:24Z</dcterms:modified>
</cp:coreProperties>
</file>